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30"/>
  </p:notesMasterIdLst>
  <p:sldIdLst>
    <p:sldId id="258"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6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41" autoAdjust="0"/>
    <p:restoredTop sz="94660"/>
  </p:normalViewPr>
  <p:slideViewPr>
    <p:cSldViewPr snapToGrid="0">
      <p:cViewPr varScale="1">
        <p:scale>
          <a:sx n="74" d="100"/>
          <a:sy n="74" d="100"/>
        </p:scale>
        <p:origin x="1272" y="72"/>
      </p:cViewPr>
      <p:guideLst/>
    </p:cSldViewPr>
  </p:slideViewPr>
  <p:notesTextViewPr>
    <p:cViewPr>
      <p:scale>
        <a:sx n="1" d="1"/>
        <a:sy n="1" d="1"/>
      </p:scale>
      <p:origin x="0" y="0"/>
    </p:cViewPr>
  </p:notesTextViewPr>
  <p:notesViewPr>
    <p:cSldViewPr snapToGrid="0">
      <p:cViewPr varScale="1">
        <p:scale>
          <a:sx n="124" d="100"/>
          <a:sy n="124" d="100"/>
        </p:scale>
        <p:origin x="495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10475-E189-4B2F-A44F-553BA007E662}" type="datetimeFigureOut">
              <a:rPr lang="tr-TR" smtClean="0"/>
              <a:t>28.11.2020</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66B797-F4B9-4F93-9803-584E5ADC289B}" type="slidenum">
              <a:rPr lang="tr-TR" smtClean="0"/>
              <a:t>‹#›</a:t>
            </a:fld>
            <a:endParaRPr lang="tr-TR"/>
          </a:p>
        </p:txBody>
      </p:sp>
    </p:spTree>
    <p:extLst>
      <p:ext uri="{BB962C8B-B14F-4D97-AF65-F5344CB8AC3E}">
        <p14:creationId xmlns:p14="http://schemas.microsoft.com/office/powerpoint/2010/main" val="1046623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0E8D781B-EBE5-4D78-A0AA-9EF6181E6496}" type="datetimeFigureOut">
              <a:rPr lang="tr-TR" smtClean="0"/>
              <a:t>28.11.2020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05DA298-6009-48C8-B2D7-6489C0C160C3}" type="slidenum">
              <a:rPr lang="tr-TR" smtClean="0"/>
              <a:t>‹#›</a:t>
            </a:fld>
            <a:endParaRPr lang="tr-TR"/>
          </a:p>
        </p:txBody>
      </p:sp>
    </p:spTree>
    <p:extLst>
      <p:ext uri="{BB962C8B-B14F-4D97-AF65-F5344CB8AC3E}">
        <p14:creationId xmlns:p14="http://schemas.microsoft.com/office/powerpoint/2010/main" val="3904865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E8D781B-EBE5-4D78-A0AA-9EF6181E6496}" type="datetimeFigureOut">
              <a:rPr lang="tr-TR" smtClean="0"/>
              <a:t>28.11.2020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05DA298-6009-48C8-B2D7-6489C0C160C3}" type="slidenum">
              <a:rPr lang="tr-TR" smtClean="0"/>
              <a:t>‹#›</a:t>
            </a:fld>
            <a:endParaRPr lang="tr-TR"/>
          </a:p>
        </p:txBody>
      </p:sp>
    </p:spTree>
    <p:extLst>
      <p:ext uri="{BB962C8B-B14F-4D97-AF65-F5344CB8AC3E}">
        <p14:creationId xmlns:p14="http://schemas.microsoft.com/office/powerpoint/2010/main" val="579474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E8D781B-EBE5-4D78-A0AA-9EF6181E6496}" type="datetimeFigureOut">
              <a:rPr lang="tr-TR" smtClean="0"/>
              <a:t>28.11.2020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05DA298-6009-48C8-B2D7-6489C0C160C3}" type="slidenum">
              <a:rPr lang="tr-TR" smtClean="0"/>
              <a:t>‹#›</a:t>
            </a:fld>
            <a:endParaRPr lang="tr-TR"/>
          </a:p>
        </p:txBody>
      </p:sp>
    </p:spTree>
    <p:extLst>
      <p:ext uri="{BB962C8B-B14F-4D97-AF65-F5344CB8AC3E}">
        <p14:creationId xmlns:p14="http://schemas.microsoft.com/office/powerpoint/2010/main" val="16113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E8D781B-EBE5-4D78-A0AA-9EF6181E6496}" type="datetimeFigureOut">
              <a:rPr lang="tr-TR" smtClean="0"/>
              <a:t>28.11.2020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05DA298-6009-48C8-B2D7-6489C0C160C3}" type="slidenum">
              <a:rPr lang="tr-TR" smtClean="0"/>
              <a:t>‹#›</a:t>
            </a:fld>
            <a:endParaRPr lang="tr-TR"/>
          </a:p>
        </p:txBody>
      </p:sp>
      <p:sp>
        <p:nvSpPr>
          <p:cNvPr id="14" name="Metin Yer Tutucusu 13"/>
          <p:cNvSpPr>
            <a:spLocks noGrp="1"/>
          </p:cNvSpPr>
          <p:nvPr>
            <p:ph type="body" sz="quarter" idx="13" hasCustomPrompt="1"/>
          </p:nvPr>
        </p:nvSpPr>
        <p:spPr>
          <a:xfrm>
            <a:off x="567103" y="1255909"/>
            <a:ext cx="3714842" cy="748408"/>
          </a:xfrm>
        </p:spPr>
        <p:txBody>
          <a:bodyPr>
            <a:normAutofit/>
          </a:bodyPr>
          <a:lstStyle>
            <a:lvl1pPr marL="0" indent="0">
              <a:buNone/>
              <a:defRPr sz="2400" b="1"/>
            </a:lvl1pPr>
          </a:lstStyle>
          <a:p>
            <a:pPr lvl="0"/>
            <a:r>
              <a:rPr lang="tr-TR" dirty="0"/>
              <a:t>İçerik Başlığı</a:t>
            </a:r>
          </a:p>
        </p:txBody>
      </p:sp>
      <p:sp>
        <p:nvSpPr>
          <p:cNvPr id="16" name="İçerik Yer Tutucusu 15"/>
          <p:cNvSpPr>
            <a:spLocks noGrp="1"/>
          </p:cNvSpPr>
          <p:nvPr>
            <p:ph sz="quarter" idx="14" hasCustomPrompt="1"/>
          </p:nvPr>
        </p:nvSpPr>
        <p:spPr>
          <a:xfrm>
            <a:off x="347295" y="235504"/>
            <a:ext cx="1626394" cy="381000"/>
          </a:xfrm>
        </p:spPr>
        <p:txBody>
          <a:bodyPr>
            <a:noAutofit/>
          </a:bodyPr>
          <a:lstStyle>
            <a:lvl1pPr marL="0" indent="0">
              <a:buNone/>
              <a:defRPr sz="900" baseline="0">
                <a:solidFill>
                  <a:schemeClr val="bg1"/>
                </a:solidFill>
                <a:latin typeface="+mj-lt"/>
              </a:defRPr>
            </a:lvl1pPr>
          </a:lstStyle>
          <a:p>
            <a:pPr lvl="0"/>
            <a:r>
              <a:rPr lang="tr-TR" dirty="0"/>
              <a:t>Kitap Başlığı</a:t>
            </a:r>
          </a:p>
        </p:txBody>
      </p:sp>
      <p:sp>
        <p:nvSpPr>
          <p:cNvPr id="18" name="İçerik Yer Tutucusu 17"/>
          <p:cNvSpPr>
            <a:spLocks noGrp="1"/>
          </p:cNvSpPr>
          <p:nvPr>
            <p:ph sz="quarter" idx="15" hasCustomPrompt="1"/>
          </p:nvPr>
        </p:nvSpPr>
        <p:spPr>
          <a:xfrm>
            <a:off x="566737" y="2157414"/>
            <a:ext cx="6797279" cy="3862387"/>
          </a:xfrm>
        </p:spPr>
        <p:txBody>
          <a:bodyPr>
            <a:normAutofit/>
          </a:bodyPr>
          <a:lstStyle>
            <a:lvl1pPr marL="0" indent="0">
              <a:buNone/>
              <a:defRPr sz="1350"/>
            </a:lvl1pPr>
          </a:lstStyle>
          <a:p>
            <a:pPr lvl="0"/>
            <a:r>
              <a:rPr lang="tr-TR" dirty="0"/>
              <a:t>İçerik</a:t>
            </a:r>
          </a:p>
        </p:txBody>
      </p:sp>
      <p:pic>
        <p:nvPicPr>
          <p:cNvPr id="7" name="Resim 6" descr="açık hava, su, geniş, dağ içeren bir resim&#10;&#10;Açıklama otomatik olarak oluşturuldu">
            <a:extLst>
              <a:ext uri="{FF2B5EF4-FFF2-40B4-BE49-F238E27FC236}">
                <a16:creationId xmlns="" xmlns:a16="http://schemas.microsoft.com/office/drawing/2014/main" id="{73804A59-903E-4F4D-9E04-554C60F837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6298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E8D781B-EBE5-4D78-A0AA-9EF6181E6496}" type="datetimeFigureOut">
              <a:rPr lang="tr-TR" smtClean="0"/>
              <a:t>28.11.2020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05DA298-6009-48C8-B2D7-6489C0C160C3}" type="slidenum">
              <a:rPr lang="tr-TR" smtClean="0"/>
              <a:t>‹#›</a:t>
            </a:fld>
            <a:endParaRPr lang="tr-TR"/>
          </a:p>
        </p:txBody>
      </p:sp>
    </p:spTree>
    <p:extLst>
      <p:ext uri="{BB962C8B-B14F-4D97-AF65-F5344CB8AC3E}">
        <p14:creationId xmlns:p14="http://schemas.microsoft.com/office/powerpoint/2010/main" val="55619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E8D781B-EBE5-4D78-A0AA-9EF6181E6496}" type="datetimeFigureOut">
              <a:rPr lang="tr-TR" smtClean="0"/>
              <a:t>28.11.2020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05DA298-6009-48C8-B2D7-6489C0C160C3}" type="slidenum">
              <a:rPr lang="tr-TR" smtClean="0"/>
              <a:t>‹#›</a:t>
            </a:fld>
            <a:endParaRPr lang="tr-TR"/>
          </a:p>
        </p:txBody>
      </p:sp>
    </p:spTree>
    <p:extLst>
      <p:ext uri="{BB962C8B-B14F-4D97-AF65-F5344CB8AC3E}">
        <p14:creationId xmlns:p14="http://schemas.microsoft.com/office/powerpoint/2010/main" val="297782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0E8D781B-EBE5-4D78-A0AA-9EF6181E6496}" type="datetimeFigureOut">
              <a:rPr lang="tr-TR" smtClean="0"/>
              <a:t>28.11.2020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05DA298-6009-48C8-B2D7-6489C0C160C3}" type="slidenum">
              <a:rPr lang="tr-TR" smtClean="0"/>
              <a:t>‹#›</a:t>
            </a:fld>
            <a:endParaRPr lang="tr-TR"/>
          </a:p>
        </p:txBody>
      </p:sp>
    </p:spTree>
    <p:extLst>
      <p:ext uri="{BB962C8B-B14F-4D97-AF65-F5344CB8AC3E}">
        <p14:creationId xmlns:p14="http://schemas.microsoft.com/office/powerpoint/2010/main" val="52713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29150" y="2505075"/>
            <a:ext cx="3887391"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0E8D781B-EBE5-4D78-A0AA-9EF6181E6496}" type="datetimeFigureOut">
              <a:rPr lang="tr-TR" smtClean="0"/>
              <a:t>28.11.2020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05DA298-6009-48C8-B2D7-6489C0C160C3}" type="slidenum">
              <a:rPr lang="tr-TR" smtClean="0"/>
              <a:t>‹#›</a:t>
            </a:fld>
            <a:endParaRPr lang="tr-TR"/>
          </a:p>
        </p:txBody>
      </p:sp>
    </p:spTree>
    <p:extLst>
      <p:ext uri="{BB962C8B-B14F-4D97-AF65-F5344CB8AC3E}">
        <p14:creationId xmlns:p14="http://schemas.microsoft.com/office/powerpoint/2010/main" val="1738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0E8D781B-EBE5-4D78-A0AA-9EF6181E6496}" type="datetimeFigureOut">
              <a:rPr lang="tr-TR" smtClean="0"/>
              <a:t>28.11.2020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05DA298-6009-48C8-B2D7-6489C0C160C3}" type="slidenum">
              <a:rPr lang="tr-TR" smtClean="0"/>
              <a:t>‹#›</a:t>
            </a:fld>
            <a:endParaRPr lang="tr-TR"/>
          </a:p>
        </p:txBody>
      </p:sp>
    </p:spTree>
    <p:extLst>
      <p:ext uri="{BB962C8B-B14F-4D97-AF65-F5344CB8AC3E}">
        <p14:creationId xmlns:p14="http://schemas.microsoft.com/office/powerpoint/2010/main" val="221635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D781B-EBE5-4D78-A0AA-9EF6181E6496}" type="datetimeFigureOut">
              <a:rPr lang="tr-TR" smtClean="0"/>
              <a:t>28.11.2020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05DA298-6009-48C8-B2D7-6489C0C160C3}" type="slidenum">
              <a:rPr lang="tr-TR" smtClean="0"/>
              <a:t>‹#›</a:t>
            </a:fld>
            <a:endParaRPr lang="tr-TR"/>
          </a:p>
        </p:txBody>
      </p:sp>
    </p:spTree>
    <p:extLst>
      <p:ext uri="{BB962C8B-B14F-4D97-AF65-F5344CB8AC3E}">
        <p14:creationId xmlns:p14="http://schemas.microsoft.com/office/powerpoint/2010/main" val="2838502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0E8D781B-EBE5-4D78-A0AA-9EF6181E6496}" type="datetimeFigureOut">
              <a:rPr lang="tr-TR" smtClean="0"/>
              <a:t>28.11.2020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05DA298-6009-48C8-B2D7-6489C0C160C3}" type="slidenum">
              <a:rPr lang="tr-TR" smtClean="0"/>
              <a:t>‹#›</a:t>
            </a:fld>
            <a:endParaRPr lang="tr-TR"/>
          </a:p>
        </p:txBody>
      </p:sp>
    </p:spTree>
    <p:extLst>
      <p:ext uri="{BB962C8B-B14F-4D97-AF65-F5344CB8AC3E}">
        <p14:creationId xmlns:p14="http://schemas.microsoft.com/office/powerpoint/2010/main" val="711967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0E8D781B-EBE5-4D78-A0AA-9EF6181E6496}" type="datetimeFigureOut">
              <a:rPr lang="tr-TR" smtClean="0"/>
              <a:t>28.11.2020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05DA298-6009-48C8-B2D7-6489C0C160C3}" type="slidenum">
              <a:rPr lang="tr-TR" smtClean="0"/>
              <a:t>‹#›</a:t>
            </a:fld>
            <a:endParaRPr lang="tr-TR"/>
          </a:p>
        </p:txBody>
      </p:sp>
    </p:spTree>
    <p:extLst>
      <p:ext uri="{BB962C8B-B14F-4D97-AF65-F5344CB8AC3E}">
        <p14:creationId xmlns:p14="http://schemas.microsoft.com/office/powerpoint/2010/main" val="28561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D781B-EBE5-4D78-A0AA-9EF6181E6496}" type="datetimeFigureOut">
              <a:rPr lang="tr-TR" smtClean="0"/>
              <a:t>28.11.2020</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DA298-6009-48C8-B2D7-6489C0C160C3}" type="slidenum">
              <a:rPr lang="tr-TR" smtClean="0"/>
              <a:t>‹#›</a:t>
            </a:fld>
            <a:endParaRPr lang="tr-TR"/>
          </a:p>
        </p:txBody>
      </p:sp>
    </p:spTree>
    <p:extLst>
      <p:ext uri="{BB962C8B-B14F-4D97-AF65-F5344CB8AC3E}">
        <p14:creationId xmlns:p14="http://schemas.microsoft.com/office/powerpoint/2010/main" val="217191212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a:xfrm>
            <a:off x="701040" y="1781333"/>
            <a:ext cx="7814310" cy="994172"/>
          </a:xfrm>
        </p:spPr>
        <p:txBody>
          <a:bodyPr>
            <a:normAutofit/>
          </a:bodyPr>
          <a:lstStyle/>
          <a:p>
            <a:pPr algn="ctr"/>
            <a:r>
              <a:rPr lang="tr-TR" b="1" spc="225">
                <a:solidFill>
                  <a:schemeClr val="bg1"/>
                </a:solidFill>
                <a:latin typeface="+mn-lt"/>
                <a:cs typeface="Times New Roman" panose="02020603050405020304" pitchFamily="18" charset="0"/>
              </a:rPr>
              <a:t>Kitap Başlığı</a:t>
            </a:r>
            <a:endParaRPr lang="tr-TR" b="1" spc="225" dirty="0">
              <a:solidFill>
                <a:schemeClr val="bg1"/>
              </a:solidFill>
              <a:latin typeface="+mn-lt"/>
              <a:cs typeface="Times New Roman" panose="02020603050405020304" pitchFamily="18" charset="0"/>
            </a:endParaRPr>
          </a:p>
        </p:txBody>
      </p:sp>
      <p:pic>
        <p:nvPicPr>
          <p:cNvPr id="3" name="Resim 2" descr="açık hava, dağ, geniş, işaret içeren bir resim&#10;&#10;Açıklama otomatik olarak oluşturuldu">
            <a:extLst>
              <a:ext uri="{FF2B5EF4-FFF2-40B4-BE49-F238E27FC236}">
                <a16:creationId xmlns="" xmlns:a16="http://schemas.microsoft.com/office/drawing/2014/main" id="{0F3E1BBB-4B70-4B56-A42F-80800A1ACE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Metin kutusu 3">
            <a:extLst>
              <a:ext uri="{FF2B5EF4-FFF2-40B4-BE49-F238E27FC236}">
                <a16:creationId xmlns="" xmlns:a16="http://schemas.microsoft.com/office/drawing/2014/main" id="{DAB264F4-FC73-421C-A1E8-D0D768299AAA}"/>
              </a:ext>
            </a:extLst>
          </p:cNvPr>
          <p:cNvSpPr txBox="1"/>
          <p:nvPr/>
        </p:nvSpPr>
        <p:spPr>
          <a:xfrm>
            <a:off x="1518765" y="1005790"/>
            <a:ext cx="6178859" cy="3539430"/>
          </a:xfrm>
          <a:prstGeom prst="rect">
            <a:avLst/>
          </a:prstGeom>
          <a:noFill/>
        </p:spPr>
        <p:txBody>
          <a:bodyPr wrap="square" rtlCol="0">
            <a:spAutoFit/>
          </a:bodyPr>
          <a:lstStyle/>
          <a:p>
            <a:pPr algn="ctr"/>
            <a:r>
              <a:rPr lang="tr-TR" sz="3200" b="1" spc="300" dirty="0" smtClean="0">
                <a:solidFill>
                  <a:schemeClr val="bg1"/>
                </a:solidFill>
              </a:rPr>
              <a:t>AKILLI ŞEHİR YÖNETİŞİMİ KİTAPÇIĞI</a:t>
            </a:r>
          </a:p>
          <a:p>
            <a:pPr algn="ctr"/>
            <a:endParaRPr lang="tr-TR" sz="3200" b="1" spc="300" dirty="0">
              <a:solidFill>
                <a:schemeClr val="bg1"/>
              </a:solidFill>
            </a:endParaRPr>
          </a:p>
          <a:p>
            <a:pPr algn="ctr"/>
            <a:endParaRPr lang="tr-TR" sz="3200" b="1" spc="300" dirty="0" smtClean="0">
              <a:solidFill>
                <a:schemeClr val="bg1"/>
              </a:solidFill>
            </a:endParaRPr>
          </a:p>
          <a:p>
            <a:pPr algn="ctr"/>
            <a:r>
              <a:rPr lang="tr-TR" sz="3200" b="1" spc="300" dirty="0" smtClean="0">
                <a:solidFill>
                  <a:schemeClr val="bg1"/>
                </a:solidFill>
              </a:rPr>
              <a:t>Haldun ERSEN</a:t>
            </a:r>
          </a:p>
          <a:p>
            <a:pPr algn="ctr"/>
            <a:r>
              <a:rPr lang="tr-TR" sz="3200" b="1" spc="300" dirty="0" smtClean="0">
                <a:solidFill>
                  <a:schemeClr val="bg1"/>
                </a:solidFill>
              </a:rPr>
              <a:t>Kasım - 2020</a:t>
            </a:r>
            <a:endParaRPr lang="tr-TR" sz="3200" b="1" spc="300" dirty="0">
              <a:solidFill>
                <a:schemeClr val="bg1"/>
              </a:solidFill>
            </a:endParaRPr>
          </a:p>
          <a:p>
            <a:pPr algn="ctr"/>
            <a:endParaRPr lang="tr-TR" sz="3200" b="1" spc="300" dirty="0">
              <a:solidFill>
                <a:schemeClr val="bg1"/>
              </a:solidFill>
            </a:endParaRPr>
          </a:p>
        </p:txBody>
      </p:sp>
    </p:spTree>
    <p:extLst>
      <p:ext uri="{BB962C8B-B14F-4D97-AF65-F5344CB8AC3E}">
        <p14:creationId xmlns:p14="http://schemas.microsoft.com/office/powerpoint/2010/main" val="3422783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347294" y="753913"/>
            <a:ext cx="7541111" cy="748408"/>
          </a:xfrm>
        </p:spPr>
        <p:txBody>
          <a:bodyPr>
            <a:normAutofit/>
          </a:bodyPr>
          <a:lstStyle/>
          <a:p>
            <a:r>
              <a:rPr lang="tr-TR" dirty="0"/>
              <a:t>AKILLI ŞEHİR YÖNETİŞİMİ </a:t>
            </a:r>
            <a:r>
              <a:rPr lang="tr-TR" dirty="0" smtClean="0"/>
              <a:t>NEDİR? -1</a:t>
            </a:r>
            <a:endParaRPr lang="tr-TR" dirty="0"/>
          </a:p>
        </p:txBody>
      </p:sp>
      <p:sp>
        <p:nvSpPr>
          <p:cNvPr id="3" name="İçerik Yer Tutucusu 2"/>
          <p:cNvSpPr>
            <a:spLocks noGrp="1"/>
          </p:cNvSpPr>
          <p:nvPr>
            <p:ph sz="quarter" idx="14"/>
          </p:nvPr>
        </p:nvSpPr>
        <p:spPr/>
        <p:txBody>
          <a:bodyPr/>
          <a:lstStyle/>
          <a:p>
            <a:endParaRPr lang="tr-TR" dirty="0"/>
          </a:p>
        </p:txBody>
      </p:sp>
      <p:sp>
        <p:nvSpPr>
          <p:cNvPr id="4" name="İçerik Yer Tutucusu 3"/>
          <p:cNvSpPr>
            <a:spLocks noGrp="1"/>
          </p:cNvSpPr>
          <p:nvPr>
            <p:ph sz="quarter" idx="15"/>
          </p:nvPr>
        </p:nvSpPr>
        <p:spPr>
          <a:xfrm>
            <a:off x="347295" y="1324901"/>
            <a:ext cx="7363690" cy="3862387"/>
          </a:xfrm>
        </p:spPr>
        <p:txBody>
          <a:bodyPr>
            <a:noAutofit/>
          </a:bodyPr>
          <a:lstStyle/>
          <a:p>
            <a:pPr lvl="0"/>
            <a:endParaRPr lang="tr-TR" sz="1400" dirty="0"/>
          </a:p>
          <a:p>
            <a:r>
              <a:rPr lang="tr-TR" sz="1400" dirty="0"/>
              <a:t>Akıllı ve uyarlanır (</a:t>
            </a:r>
            <a:r>
              <a:rPr lang="tr-TR" sz="1400" dirty="0" err="1"/>
              <a:t>adaptif</a:t>
            </a:r>
            <a:r>
              <a:rPr lang="tr-TR" sz="1400" dirty="0"/>
              <a:t>) eylemlerle gözetip yönetmek ve karar vermektir.</a:t>
            </a:r>
          </a:p>
          <a:p>
            <a:pPr fontAlgn="base"/>
            <a:r>
              <a:rPr lang="tr-TR" sz="1400" dirty="0"/>
              <a:t>Çeşitli paydaşların karar vermede ve kamu hizmetinde yer almasıdır.  Bir şehir olarak neye sahipsek, onu iyi ve etkin olarak kullandığımızı gösterir. Bu da planlamayla sağlanır. Bu da ancak aşağıdaki bileşenleri çok iyi bir şekilde planlamaktan geçer. </a:t>
            </a:r>
          </a:p>
          <a:p>
            <a:pPr marL="285750" lvl="0" indent="-285750" fontAlgn="base">
              <a:buFont typeface="Arial" panose="020B0604020202020204" pitchFamily="34" charset="0"/>
              <a:buChar char="•"/>
            </a:pPr>
            <a:r>
              <a:rPr lang="tr-TR" sz="1400" dirty="0"/>
              <a:t>Eğitim</a:t>
            </a:r>
          </a:p>
          <a:p>
            <a:pPr marL="285750" lvl="0" indent="-285750" fontAlgn="base">
              <a:buFont typeface="Arial" panose="020B0604020202020204" pitchFamily="34" charset="0"/>
              <a:buChar char="•"/>
            </a:pPr>
            <a:r>
              <a:rPr lang="tr-TR" sz="1400" dirty="0"/>
              <a:t>Yönetim çözümleri</a:t>
            </a:r>
          </a:p>
          <a:p>
            <a:pPr marL="285750" lvl="0" indent="-285750" fontAlgn="base">
              <a:buFont typeface="Arial" panose="020B0604020202020204" pitchFamily="34" charset="0"/>
              <a:buChar char="•"/>
            </a:pPr>
            <a:r>
              <a:rPr lang="tr-TR" sz="1400" dirty="0"/>
              <a:t>Kamu hizmeti ve sosyal hizmet</a:t>
            </a:r>
          </a:p>
          <a:p>
            <a:pPr marL="285750" lvl="0" indent="-285750" fontAlgn="base">
              <a:buFont typeface="Arial" panose="020B0604020202020204" pitchFamily="34" charset="0"/>
              <a:buChar char="•"/>
            </a:pPr>
            <a:r>
              <a:rPr lang="tr-TR" sz="1400" dirty="0"/>
              <a:t>Politik stratejiler ve </a:t>
            </a:r>
            <a:r>
              <a:rPr lang="tr-TR" sz="1400" dirty="0" smtClean="0"/>
              <a:t>perspektif</a:t>
            </a:r>
          </a:p>
          <a:p>
            <a:pPr marL="285750" lvl="0" indent="-285750" fontAlgn="base">
              <a:buFont typeface="Arial" panose="020B0604020202020204" pitchFamily="34" charset="0"/>
              <a:buChar char="•"/>
            </a:pPr>
            <a:r>
              <a:rPr lang="tr-TR" sz="1400" dirty="0">
                <a:solidFill>
                  <a:srgbClr val="000000"/>
                </a:solidFill>
                <a:ea typeface="Times New Roman" panose="02020603050405020304" pitchFamily="18" charset="0"/>
              </a:rPr>
              <a:t>Ayrıca akıllı yönetişim vatandaş katılımını, vatandaşlar için katılım sürecini kolaylaştıran işlemleri, yerel yönetimler ve sivil toplum kuruluşlarının iş birliğini içermektedir. Yönetişim ilkesi gereğince e-Kamu, sosyal medya, gönüllülük yoluyla oluşturulan katılım örgütleri vasıtasıyla karar verme süreçlerine mümkün olduğunca şehrin tüm aktörlerini dâhil etme (</a:t>
            </a:r>
            <a:r>
              <a:rPr lang="tr-TR" sz="1400" dirty="0" err="1">
                <a:solidFill>
                  <a:srgbClr val="000000"/>
                </a:solidFill>
                <a:ea typeface="Times New Roman" panose="02020603050405020304" pitchFamily="18" charset="0"/>
              </a:rPr>
              <a:t>Letaifa</a:t>
            </a:r>
            <a:r>
              <a:rPr lang="tr-TR" sz="1400" dirty="0">
                <a:solidFill>
                  <a:srgbClr val="000000"/>
                </a:solidFill>
                <a:ea typeface="Times New Roman" panose="02020603050405020304" pitchFamily="18" charset="0"/>
              </a:rPr>
              <a:t>, 2015: 1416) söz konusudur.</a:t>
            </a:r>
            <a:endParaRPr lang="tr-TR" sz="1400" dirty="0"/>
          </a:p>
          <a:p>
            <a:endParaRPr lang="tr-TR" sz="1200" dirty="0"/>
          </a:p>
        </p:txBody>
      </p:sp>
    </p:spTree>
    <p:extLst>
      <p:ext uri="{BB962C8B-B14F-4D97-AF65-F5344CB8AC3E}">
        <p14:creationId xmlns:p14="http://schemas.microsoft.com/office/powerpoint/2010/main" val="2486636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347294" y="753913"/>
            <a:ext cx="7541111" cy="748408"/>
          </a:xfrm>
        </p:spPr>
        <p:txBody>
          <a:bodyPr>
            <a:normAutofit/>
          </a:bodyPr>
          <a:lstStyle/>
          <a:p>
            <a:r>
              <a:rPr lang="tr-TR" dirty="0"/>
              <a:t>AKILLI ŞEHİR YÖNETİŞİMİ NEDİR</a:t>
            </a:r>
            <a:r>
              <a:rPr lang="tr-TR" dirty="0" smtClean="0"/>
              <a:t>? - 2</a:t>
            </a:r>
            <a:endParaRPr lang="tr-TR" dirty="0"/>
          </a:p>
          <a:p>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47295" y="1324901"/>
            <a:ext cx="7363690" cy="3862387"/>
          </a:xfrm>
        </p:spPr>
        <p:txBody>
          <a:bodyPr>
            <a:noAutofit/>
          </a:bodyPr>
          <a:lstStyle/>
          <a:p>
            <a:pPr marL="171450" indent="-171450">
              <a:buFont typeface="Arial" panose="020B0604020202020204" pitchFamily="34" charset="0"/>
              <a:buChar char="•"/>
            </a:pPr>
            <a:r>
              <a:rPr lang="tr-TR" sz="1200" b="1" dirty="0"/>
              <a:t/>
            </a:r>
            <a:br>
              <a:rPr lang="tr-TR" sz="1200" b="1" dirty="0"/>
            </a:br>
            <a:endParaRPr lang="tr-TR" sz="1200" dirty="0"/>
          </a:p>
        </p:txBody>
      </p:sp>
      <p:sp>
        <p:nvSpPr>
          <p:cNvPr id="5" name="Dikdörtgen 4"/>
          <p:cNvSpPr/>
          <p:nvPr/>
        </p:nvSpPr>
        <p:spPr>
          <a:xfrm>
            <a:off x="347293" y="1324901"/>
            <a:ext cx="7363692" cy="4906408"/>
          </a:xfrm>
          <a:prstGeom prst="rect">
            <a:avLst/>
          </a:prstGeom>
        </p:spPr>
        <p:txBody>
          <a:bodyPr wrap="square">
            <a:spAutoFit/>
          </a:bodyPr>
          <a:lstStyle/>
          <a:p>
            <a:pPr marL="285750" indent="-285750">
              <a:lnSpc>
                <a:spcPct val="150000"/>
              </a:lnSpc>
              <a:spcAft>
                <a:spcPts val="0"/>
              </a:spcAft>
              <a:buFont typeface="Arial" panose="020B0604020202020204" pitchFamily="34" charset="0"/>
              <a:buChar char="•"/>
            </a:pPr>
            <a:r>
              <a:rPr lang="tr-TR" sz="1400" dirty="0" smtClean="0">
                <a:ea typeface="Times New Roman" panose="02020603050405020304" pitchFamily="18" charset="0"/>
              </a:rPr>
              <a:t>Akıllı </a:t>
            </a:r>
            <a:r>
              <a:rPr lang="tr-TR" sz="1400" dirty="0">
                <a:ea typeface="Times New Roman" panose="02020603050405020304" pitchFamily="18" charset="0"/>
              </a:rPr>
              <a:t>Yönetişim, kentsel yönetimle ilgili hizmet alanlarında etkin, etkili ve verimli çalışma yürütülebilmesi için kamusal, özel ve sivil paydaşların bütünleşmiş edilmesini ifade etmektedir. Bu yönetişimi akıllı kılan ise bütünleşmiş edilmesi planlanan paydaşlar arasındaki iletişimin ve işbirliğinin bilgi ve iletişim teknolojileri yardımıyla sağlanmasıdır. Bilgi ve iletişim teknolojilerinin verilerin toplanmasındaki ve analiz edilmesindeki kolaylaştırıcı rolü, şeffaflık ve hesap verebilirlik anlamında yönetişim sürecini beslemektedir. </a:t>
            </a:r>
            <a:r>
              <a:rPr lang="tr-TR" sz="1400" dirty="0">
                <a:solidFill>
                  <a:srgbClr val="000000"/>
                </a:solidFill>
                <a:ea typeface="Times New Roman" panose="02020603050405020304" pitchFamily="18" charset="0"/>
              </a:rPr>
              <a:t>Akıllı şehir yönetişimi, karar verme haklarını paydaşlara (belli vatandaşlara) tahsis eden ve şehirlerdeki kalitenin artırılması için etkin ve verimli karar verme süreçlerine paydaşların katılmasını sağlayan akıllı bir yönetişim şeklidir.  </a:t>
            </a:r>
            <a:endParaRPr lang="tr-TR" sz="1400" dirty="0" smtClean="0">
              <a:solidFill>
                <a:srgbClr val="000000"/>
              </a:solidFill>
              <a:ea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tr-TR" sz="1400" dirty="0" smtClean="0">
                <a:solidFill>
                  <a:srgbClr val="000000"/>
                </a:solidFill>
                <a:ea typeface="Times New Roman" panose="02020603050405020304" pitchFamily="18" charset="0"/>
              </a:rPr>
              <a:t>Katılım </a:t>
            </a:r>
            <a:r>
              <a:rPr lang="tr-TR" sz="1400" dirty="0">
                <a:solidFill>
                  <a:srgbClr val="000000"/>
                </a:solidFill>
                <a:ea typeface="Times New Roman" panose="02020603050405020304" pitchFamily="18" charset="0"/>
              </a:rPr>
              <a:t>ve Güçlendirme Akıllı şehir yönetişimi, telefonların, faks makinelerinin, yazıcıların, bilgisayarların, sunucuların ve video konferans sistemlerinin yanı sıra gözetim sistemleri de dâhil olmak üzere bu ağ bileşenlerini büyük ölçekli kurumlarda elektronik cihazların kullanılmasını içermektedir. Kullanılacak olan teknolojik cihazlar ile vatandaşlara kendilerini ilgilendiren konularda aktif katılım yolları açılmaktadır. Çevrimiçi platformlar ve diğer uygun kanallar aracılığıyla katılım boyutunun artırılması ve teşvik edilmesi gerekmektedir. </a:t>
            </a:r>
            <a:endParaRPr lang="tr-TR" sz="1400" dirty="0">
              <a:effectLst/>
              <a:ea typeface="Times New Roman" panose="02020603050405020304" pitchFamily="18" charset="0"/>
            </a:endParaRPr>
          </a:p>
        </p:txBody>
      </p:sp>
    </p:spTree>
    <p:extLst>
      <p:ext uri="{BB962C8B-B14F-4D97-AF65-F5344CB8AC3E}">
        <p14:creationId xmlns:p14="http://schemas.microsoft.com/office/powerpoint/2010/main" val="697023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347294" y="753913"/>
            <a:ext cx="7541111" cy="748408"/>
          </a:xfrm>
        </p:spPr>
        <p:txBody>
          <a:bodyPr>
            <a:normAutofit/>
          </a:bodyPr>
          <a:lstStyle/>
          <a:p>
            <a:r>
              <a:rPr lang="tr-TR" dirty="0"/>
              <a:t>AKILLI ŞEHİR YÖNETİŞİMİ NEDİR</a:t>
            </a:r>
            <a:r>
              <a:rPr lang="tr-TR" dirty="0" smtClean="0"/>
              <a:t>? - 3</a:t>
            </a:r>
            <a:endParaRPr lang="tr-TR" dirty="0"/>
          </a:p>
          <a:p>
            <a:endParaRPr lang="tr-TR" dirty="0"/>
          </a:p>
        </p:txBody>
      </p:sp>
      <p:sp>
        <p:nvSpPr>
          <p:cNvPr id="3" name="İçerik Yer Tutucusu 2"/>
          <p:cNvSpPr>
            <a:spLocks noGrp="1"/>
          </p:cNvSpPr>
          <p:nvPr>
            <p:ph sz="quarter" idx="14"/>
          </p:nvPr>
        </p:nvSpPr>
        <p:spPr/>
        <p:txBody>
          <a:bodyPr/>
          <a:lstStyle/>
          <a:p>
            <a:endParaRPr lang="tr-TR" dirty="0"/>
          </a:p>
        </p:txBody>
      </p:sp>
      <p:sp>
        <p:nvSpPr>
          <p:cNvPr id="4" name="İçerik Yer Tutucusu 3"/>
          <p:cNvSpPr>
            <a:spLocks noGrp="1"/>
          </p:cNvSpPr>
          <p:nvPr>
            <p:ph sz="quarter" idx="15"/>
          </p:nvPr>
        </p:nvSpPr>
        <p:spPr>
          <a:xfrm>
            <a:off x="347295" y="1324901"/>
            <a:ext cx="7363690" cy="3862387"/>
          </a:xfrm>
        </p:spPr>
        <p:txBody>
          <a:bodyPr>
            <a:noAutofit/>
          </a:bodyPr>
          <a:lstStyle/>
          <a:p>
            <a:pPr lvl="0"/>
            <a:r>
              <a:rPr lang="tr-TR" sz="1200" b="1" dirty="0"/>
              <a:t/>
            </a:r>
            <a:br>
              <a:rPr lang="tr-TR" sz="1200" b="1" dirty="0"/>
            </a:br>
            <a:r>
              <a:rPr lang="tr-TR" sz="1400" dirty="0"/>
              <a:t>Akıllı bir şehri yönetmek, kentsel yönetişime en geniş paydaş katılımını teşvik eden bir organizasyon yapısı tasarlamak anlamına gelir.</a:t>
            </a:r>
          </a:p>
          <a:p>
            <a:pPr lvl="0"/>
            <a:r>
              <a:rPr lang="tr-TR" sz="1400" dirty="0"/>
              <a:t>Geleneksel belediyecilikten, alternatif yönetişim biçimlerine kadar akıllı projeleri koordine etmek ve yönetmek için benimsenebilecek çeşitli çözümler vardır.</a:t>
            </a:r>
          </a:p>
          <a:p>
            <a:r>
              <a:rPr lang="tr-TR" sz="1400" dirty="0"/>
              <a:t>Bilgi teknolojileri,</a:t>
            </a:r>
          </a:p>
          <a:p>
            <a:pPr lvl="0"/>
            <a:r>
              <a:rPr lang="tr-TR" sz="1400" dirty="0"/>
              <a:t>Katılımcı, kanıt bazlı yönetişim hedefini başarmak ve</a:t>
            </a:r>
          </a:p>
          <a:p>
            <a:pPr lvl="0"/>
            <a:r>
              <a:rPr lang="tr-TR" sz="1400" dirty="0"/>
              <a:t>Politika ve yönetişim modellerinin kalite ve etkinliğini geliştirmek amaçlı birden çok teknolojinin etkileşimini sağlar.</a:t>
            </a:r>
          </a:p>
          <a:p>
            <a:pPr lvl="0"/>
            <a:r>
              <a:rPr lang="tr-TR" sz="1400" dirty="0"/>
              <a:t>Veri bazlı karar verme sürecini desteklemek için kanıt bazlı platformlar yaratır. Böylelikle;</a:t>
            </a:r>
          </a:p>
          <a:p>
            <a:pPr lvl="0"/>
            <a:r>
              <a:rPr lang="tr-TR" sz="1400" dirty="0"/>
              <a:t>Reaksiyon yerine önleme</a:t>
            </a:r>
          </a:p>
          <a:p>
            <a:pPr lvl="0"/>
            <a:r>
              <a:rPr lang="tr-TR" sz="1400" dirty="0"/>
              <a:t>Uygulamadan önce uygulanacak politika seçeneklerini test etme</a:t>
            </a:r>
          </a:p>
          <a:p>
            <a:pPr lvl="0"/>
            <a:r>
              <a:rPr lang="tr-TR" sz="1400" dirty="0"/>
              <a:t>Veri setleri ve sosyal medya cihazlarına bağlı görsellikler yaratma başarılmış olur.</a:t>
            </a:r>
          </a:p>
          <a:p>
            <a:r>
              <a:rPr lang="tr-TR" sz="1400" dirty="0"/>
              <a:t>Akıllı şehir yönetişimi, karar verme haklarını paydaşlara (belli vatandaşlara) tahsis eden ve şehirlerdeki kalitenin artırılması için etkin ve verimli karar verme süreçlerine paydaşların katılmasını sağlayan akıllı bir yönetişim şeklidir.</a:t>
            </a:r>
          </a:p>
          <a:p>
            <a:endParaRPr lang="tr-TR" sz="1200" dirty="0"/>
          </a:p>
        </p:txBody>
      </p:sp>
    </p:spTree>
    <p:extLst>
      <p:ext uri="{BB962C8B-B14F-4D97-AF65-F5344CB8AC3E}">
        <p14:creationId xmlns:p14="http://schemas.microsoft.com/office/powerpoint/2010/main" val="2088931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347294" y="753913"/>
            <a:ext cx="7541111" cy="748408"/>
          </a:xfrm>
        </p:spPr>
        <p:txBody>
          <a:bodyPr>
            <a:normAutofit/>
          </a:bodyPr>
          <a:lstStyle/>
          <a:p>
            <a:r>
              <a:rPr lang="tr-TR" dirty="0"/>
              <a:t>AKILLI ŞEHİR </a:t>
            </a:r>
            <a:r>
              <a:rPr lang="tr-TR" dirty="0" smtClean="0"/>
              <a:t>YÖNETİŞİMİNİN GİRDİLERİ VE ÇIKTILARI</a:t>
            </a:r>
            <a:endParaRPr lang="tr-TR" dirty="0"/>
          </a:p>
          <a:p>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538364" y="3262884"/>
            <a:ext cx="7363690" cy="3862387"/>
          </a:xfrm>
        </p:spPr>
        <p:txBody>
          <a:bodyPr>
            <a:noAutofit/>
          </a:bodyPr>
          <a:lstStyle/>
          <a:p>
            <a:pPr lvl="0"/>
            <a:r>
              <a:rPr lang="tr-TR" sz="1200" b="1" dirty="0"/>
              <a:t/>
            </a:r>
            <a:br>
              <a:rPr lang="tr-TR" sz="1200" b="1" dirty="0"/>
            </a:br>
            <a:endParaRPr lang="tr-TR" sz="1200" dirty="0"/>
          </a:p>
        </p:txBody>
      </p:sp>
      <p:sp>
        <p:nvSpPr>
          <p:cNvPr id="10" name="Rectangle 7"/>
          <p:cNvSpPr>
            <a:spLocks noChangeArrowheads="1"/>
          </p:cNvSpPr>
          <p:nvPr/>
        </p:nvSpPr>
        <p:spPr bwMode="auto">
          <a:xfrm>
            <a:off x="2402005" y="1318886"/>
            <a:ext cx="260706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82550" algn="l"/>
              </a:tabLst>
              <a:defRPr>
                <a:solidFill>
                  <a:schemeClr val="tx1"/>
                </a:solidFill>
                <a:latin typeface="Arial" panose="020B0604020202020204" pitchFamily="34" charset="0"/>
              </a:defRPr>
            </a:lvl1pPr>
            <a:lvl2pPr eaLnBrk="0" fontAlgn="base" hangingPunct="0">
              <a:spcBef>
                <a:spcPct val="0"/>
              </a:spcBef>
              <a:spcAft>
                <a:spcPct val="0"/>
              </a:spcAft>
              <a:tabLst>
                <a:tab pos="-82550" algn="l"/>
              </a:tabLst>
              <a:defRPr>
                <a:solidFill>
                  <a:schemeClr val="tx1"/>
                </a:solidFill>
                <a:latin typeface="Arial" panose="020B0604020202020204" pitchFamily="34" charset="0"/>
              </a:defRPr>
            </a:lvl2pPr>
            <a:lvl3pPr eaLnBrk="0" fontAlgn="base" hangingPunct="0">
              <a:spcBef>
                <a:spcPct val="0"/>
              </a:spcBef>
              <a:spcAft>
                <a:spcPct val="0"/>
              </a:spcAft>
              <a:tabLst>
                <a:tab pos="-82550" algn="l"/>
              </a:tabLst>
              <a:defRPr>
                <a:solidFill>
                  <a:schemeClr val="tx1"/>
                </a:solidFill>
                <a:latin typeface="Arial" panose="020B0604020202020204" pitchFamily="34" charset="0"/>
              </a:defRPr>
            </a:lvl3pPr>
            <a:lvl4pPr eaLnBrk="0" fontAlgn="base" hangingPunct="0">
              <a:spcBef>
                <a:spcPct val="0"/>
              </a:spcBef>
              <a:spcAft>
                <a:spcPct val="0"/>
              </a:spcAft>
              <a:tabLst>
                <a:tab pos="-82550" algn="l"/>
              </a:tabLst>
              <a:defRPr>
                <a:solidFill>
                  <a:schemeClr val="tx1"/>
                </a:solidFill>
                <a:latin typeface="Arial" panose="020B0604020202020204" pitchFamily="34" charset="0"/>
              </a:defRPr>
            </a:lvl4pPr>
            <a:lvl5pPr eaLnBrk="0" fontAlgn="base" hangingPunct="0">
              <a:spcBef>
                <a:spcPct val="0"/>
              </a:spcBef>
              <a:spcAft>
                <a:spcPct val="0"/>
              </a:spcAft>
              <a:tabLst>
                <a:tab pos="-82550" algn="l"/>
              </a:tabLst>
              <a:defRPr>
                <a:solidFill>
                  <a:schemeClr val="tx1"/>
                </a:solidFill>
                <a:latin typeface="Arial" panose="020B0604020202020204" pitchFamily="34" charset="0"/>
              </a:defRPr>
            </a:lvl5pPr>
            <a:lvl6pPr eaLnBrk="0" fontAlgn="base" hangingPunct="0">
              <a:spcBef>
                <a:spcPct val="0"/>
              </a:spcBef>
              <a:spcAft>
                <a:spcPct val="0"/>
              </a:spcAft>
              <a:tabLst>
                <a:tab pos="-82550" algn="l"/>
              </a:tabLst>
              <a:defRPr>
                <a:solidFill>
                  <a:schemeClr val="tx1"/>
                </a:solidFill>
                <a:latin typeface="Arial" panose="020B0604020202020204" pitchFamily="34" charset="0"/>
              </a:defRPr>
            </a:lvl6pPr>
            <a:lvl7pPr eaLnBrk="0" fontAlgn="base" hangingPunct="0">
              <a:spcBef>
                <a:spcPct val="0"/>
              </a:spcBef>
              <a:spcAft>
                <a:spcPct val="0"/>
              </a:spcAft>
              <a:tabLst>
                <a:tab pos="-82550" algn="l"/>
              </a:tabLst>
              <a:defRPr>
                <a:solidFill>
                  <a:schemeClr val="tx1"/>
                </a:solidFill>
                <a:latin typeface="Arial" panose="020B0604020202020204" pitchFamily="34" charset="0"/>
              </a:defRPr>
            </a:lvl7pPr>
            <a:lvl8pPr eaLnBrk="0" fontAlgn="base" hangingPunct="0">
              <a:spcBef>
                <a:spcPct val="0"/>
              </a:spcBef>
              <a:spcAft>
                <a:spcPct val="0"/>
              </a:spcAft>
              <a:tabLst>
                <a:tab pos="-82550" algn="l"/>
              </a:tabLst>
              <a:defRPr>
                <a:solidFill>
                  <a:schemeClr val="tx1"/>
                </a:solidFill>
                <a:latin typeface="Arial" panose="020B0604020202020204" pitchFamily="34" charset="0"/>
              </a:defRPr>
            </a:lvl8pPr>
            <a:lvl9pPr eaLnBrk="0" fontAlgn="base" hangingPunct="0">
              <a:spcBef>
                <a:spcPct val="0"/>
              </a:spcBef>
              <a:spcAft>
                <a:spcPct val="0"/>
              </a:spcAft>
              <a:tabLst>
                <a:tab pos="-82550"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82550" algn="l"/>
              </a:tabLst>
            </a:pPr>
            <a:r>
              <a:rPr kumimoji="0" lang="tr-TR" sz="1400" b="0" i="0" strike="noStrike" cap="none" normalizeH="0" baseline="0" dirty="0" smtClean="0">
                <a:ln>
                  <a:noFill/>
                </a:ln>
                <a:solidFill>
                  <a:srgbClr val="000000"/>
                </a:solidFill>
                <a:effectLst/>
                <a:latin typeface="+mn-lt"/>
                <a:ea typeface="Times New Roman" panose="02020603050405020304" pitchFamily="18" charset="0"/>
              </a:rPr>
              <a:t>             </a:t>
            </a:r>
            <a:r>
              <a:rPr kumimoji="0" lang="tr-TR" sz="1400" b="1" i="0" u="sng" strike="noStrike" cap="none" normalizeH="0" baseline="0" dirty="0" smtClean="0">
                <a:ln>
                  <a:noFill/>
                </a:ln>
                <a:solidFill>
                  <a:srgbClr val="000000"/>
                </a:solidFill>
                <a:effectLst/>
                <a:latin typeface="+mn-lt"/>
                <a:ea typeface="Times New Roman" panose="02020603050405020304" pitchFamily="18" charset="0"/>
              </a:rPr>
              <a:t>Girdiler:</a:t>
            </a:r>
            <a:endParaRPr kumimoji="0" lang="tr-TR" sz="1400" b="1"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tab pos="-82550" algn="l"/>
              </a:tabLst>
            </a:pPr>
            <a:r>
              <a:rPr kumimoji="0" lang="tr-TR" sz="1400" b="0" i="0" u="none" strike="noStrike" cap="none" normalizeH="0" baseline="0" dirty="0" smtClean="0">
                <a:ln>
                  <a:noFill/>
                </a:ln>
                <a:solidFill>
                  <a:srgbClr val="000000"/>
                </a:solidFill>
                <a:effectLst/>
                <a:latin typeface="+mn-lt"/>
                <a:ea typeface="Times New Roman" panose="02020603050405020304" pitchFamily="18" charset="0"/>
                <a:cs typeface="Times New Roman" panose="02020603050405020304" pitchFamily="18" charset="0"/>
              </a:rPr>
              <a:t>Sosyal medya uygulamaları</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tab pos="-82550" algn="l"/>
              </a:tabLst>
            </a:pPr>
            <a:r>
              <a:rPr kumimoji="0" lang="tr-TR" sz="1400" b="0" i="0" u="none" strike="noStrike" cap="none" normalizeH="0" baseline="0" dirty="0" err="1" smtClean="0">
                <a:ln>
                  <a:noFill/>
                </a:ln>
                <a:solidFill>
                  <a:srgbClr val="000000"/>
                </a:solidFill>
                <a:effectLst/>
                <a:latin typeface="+mn-lt"/>
                <a:ea typeface="Times New Roman" panose="02020603050405020304" pitchFamily="18" charset="0"/>
                <a:cs typeface="Times New Roman" panose="02020603050405020304" pitchFamily="18" charset="0"/>
              </a:rPr>
              <a:t>Sensörler</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tab pos="-82550" algn="l"/>
              </a:tabLst>
            </a:pPr>
            <a:r>
              <a:rPr kumimoji="0" lang="tr-TR" sz="1400" b="0" i="0" u="none" strike="noStrike" cap="none" normalizeH="0" baseline="0" dirty="0" smtClean="0">
                <a:ln>
                  <a:noFill/>
                </a:ln>
                <a:solidFill>
                  <a:srgbClr val="000000"/>
                </a:solidFill>
                <a:effectLst/>
                <a:latin typeface="+mn-lt"/>
                <a:ea typeface="Times New Roman" panose="02020603050405020304" pitchFamily="18" charset="0"/>
                <a:cs typeface="Times New Roman" panose="02020603050405020304" pitchFamily="18" charset="0"/>
              </a:rPr>
              <a:t>Veri setleri</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tab pos="-82550" algn="l"/>
              </a:tabLst>
            </a:pPr>
            <a:r>
              <a:rPr kumimoji="0" lang="tr-TR" sz="1400" b="0" i="0" u="none" strike="noStrike" cap="none" normalizeH="0" baseline="0" dirty="0" smtClean="0">
                <a:ln>
                  <a:noFill/>
                </a:ln>
                <a:solidFill>
                  <a:srgbClr val="000000"/>
                </a:solidFill>
                <a:effectLst/>
                <a:latin typeface="+mn-lt"/>
                <a:ea typeface="Times New Roman" panose="02020603050405020304" pitchFamily="18" charset="0"/>
                <a:cs typeface="Times New Roman" panose="02020603050405020304" pitchFamily="18" charset="0"/>
              </a:rPr>
              <a:t>Coğrafi bilgi teknolojileri</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tab pos="-82550" algn="l"/>
              </a:tabLst>
            </a:pP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8"/>
          <p:cNvSpPr>
            <a:spLocks noChangeArrowheads="1"/>
          </p:cNvSpPr>
          <p:nvPr/>
        </p:nvSpPr>
        <p:spPr bwMode="auto">
          <a:xfrm>
            <a:off x="191069" y="23951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3" name="Ok: Sağ 23">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0FB6023-F77C-4AE9-8C10-E6143428802E}"/>
              </a:ext>
            </a:extLst>
          </p:cNvPr>
          <p:cNvSpPr/>
          <p:nvPr/>
        </p:nvSpPr>
        <p:spPr>
          <a:xfrm rot="16200000" flipH="1" flipV="1">
            <a:off x="3542341" y="2724637"/>
            <a:ext cx="627380" cy="259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7" name="Rectangle 10"/>
          <p:cNvSpPr>
            <a:spLocks noChangeArrowheads="1"/>
          </p:cNvSpPr>
          <p:nvPr/>
        </p:nvSpPr>
        <p:spPr bwMode="auto">
          <a:xfrm>
            <a:off x="2545916" y="3158445"/>
            <a:ext cx="274941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14375" algn="l"/>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714375" algn="l"/>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714375" algn="l"/>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714375" algn="l"/>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714375" algn="l"/>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714375" algn="l"/>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714375" algn="l"/>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714375" algn="l"/>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714375" algn="l"/>
                <a:tab pos="457200"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714375" algn="l"/>
                <a:tab pos="457200" algn="l"/>
              </a:tabLst>
            </a:pPr>
            <a:r>
              <a:rPr kumimoji="0" lang="tr-TR" sz="1400" b="1" i="0" u="sng" strike="noStrike" cap="none" normalizeH="0" baseline="0" dirty="0" smtClean="0">
                <a:ln>
                  <a:noFill/>
                </a:ln>
                <a:solidFill>
                  <a:schemeClr val="tx1"/>
                </a:solidFill>
                <a:effectLst/>
                <a:latin typeface="+mn-lt"/>
                <a:ea typeface="Calibri" panose="020F0502020204030204" pitchFamily="34" charset="0"/>
                <a:cs typeface="Times New Roman" panose="02020603050405020304" pitchFamily="18" charset="0"/>
              </a:rPr>
              <a:t>Akıllı Şehir Yönetişimi:</a:t>
            </a:r>
            <a:endParaRPr kumimoji="0" lang="tr-TR" sz="1400" b="1" i="0" u="none" strike="noStrike" cap="none" normalizeH="0" baseline="0" dirty="0" smtClean="0">
              <a:ln>
                <a:noFill/>
              </a:ln>
              <a:solidFill>
                <a:schemeClr val="tx1"/>
              </a:solidFill>
              <a:effectLst/>
              <a:latin typeface="+mn-lt"/>
            </a:endParaRPr>
          </a:p>
          <a:p>
            <a:pPr marL="0" marR="0" lvl="0" indent="0" defTabSz="914400" rtl="0" eaLnBrk="0" fontAlgn="base" latinLnBrk="0" hangingPunct="0">
              <a:lnSpc>
                <a:spcPct val="100000"/>
              </a:lnSpc>
              <a:spcBef>
                <a:spcPct val="0"/>
              </a:spcBef>
              <a:spcAft>
                <a:spcPct val="0"/>
              </a:spcAft>
              <a:buClrTx/>
              <a:buSzTx/>
              <a:buFontTx/>
              <a:buChar char="•"/>
              <a:tabLst>
                <a:tab pos="-714375" algn="l"/>
                <a:tab pos="457200" algn="l"/>
              </a:tabLst>
            </a:pPr>
            <a:r>
              <a:rPr kumimoji="0" lang="tr-TR" sz="1400" b="0" i="0" u="none" strike="noStrike" cap="none" normalizeH="0" baseline="0" dirty="0" smtClean="0">
                <a:ln>
                  <a:noFill/>
                </a:ln>
                <a:solidFill>
                  <a:srgbClr val="000000"/>
                </a:solidFill>
                <a:effectLst/>
                <a:latin typeface="+mn-lt"/>
                <a:cs typeface="Times New Roman" panose="02020603050405020304" pitchFamily="18" charset="0"/>
              </a:rPr>
              <a:t>     Dayanışma ve katılım</a:t>
            </a:r>
            <a:endParaRPr kumimoji="0" lang="tr-TR"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714375" algn="l"/>
                <a:tab pos="457200" algn="l"/>
              </a:tabLst>
            </a:pPr>
            <a:r>
              <a:rPr kumimoji="0" lang="tr-TR" sz="1400" b="0" i="0" u="none" strike="noStrike" cap="none" normalizeH="0" baseline="0" dirty="0" smtClean="0">
                <a:ln>
                  <a:noFill/>
                </a:ln>
                <a:solidFill>
                  <a:srgbClr val="000000"/>
                </a:solidFill>
                <a:effectLst/>
                <a:latin typeface="+mn-lt"/>
                <a:cs typeface="Times New Roman" panose="02020603050405020304" pitchFamily="18" charset="0"/>
              </a:rPr>
              <a:t>     Veri bazlı karar verme</a:t>
            </a:r>
            <a:endParaRPr kumimoji="0" lang="tr-TR"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714375" algn="l"/>
                <a:tab pos="457200" algn="l"/>
              </a:tabLst>
            </a:pPr>
            <a:r>
              <a:rPr kumimoji="0" lang="tr-TR" sz="1400" b="0" i="0" u="none" strike="noStrike" cap="none" normalizeH="0" baseline="0" dirty="0" smtClean="0">
                <a:ln>
                  <a:noFill/>
                </a:ln>
                <a:solidFill>
                  <a:srgbClr val="000000"/>
                </a:solidFill>
                <a:effectLst/>
                <a:latin typeface="+mn-lt"/>
                <a:cs typeface="Times New Roman" panose="02020603050405020304" pitchFamily="18" charset="0"/>
              </a:rPr>
              <a:t>     Açıklık ve şeffaflık</a:t>
            </a:r>
            <a:endParaRPr kumimoji="0" lang="tr-TR"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714375" algn="l"/>
                <a:tab pos="457200" algn="l"/>
              </a:tabLst>
            </a:pPr>
            <a:r>
              <a:rPr kumimoji="0" lang="tr-TR" sz="1400" b="0" i="0" u="none" strike="noStrike" cap="none" normalizeH="0" baseline="0" dirty="0" smtClean="0">
                <a:ln>
                  <a:noFill/>
                </a:ln>
                <a:solidFill>
                  <a:srgbClr val="000000"/>
                </a:solidFill>
                <a:effectLst/>
                <a:latin typeface="+mn-lt"/>
                <a:cs typeface="Times New Roman" panose="02020603050405020304" pitchFamily="18" charset="0"/>
              </a:rPr>
              <a:t>     Vatandaşlarla beraber üretme</a:t>
            </a:r>
            <a:endParaRPr kumimoji="0" lang="tr-TR"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714375" algn="l"/>
                <a:tab pos="457200" algn="l"/>
              </a:tabLst>
            </a:pP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18" name="Ok: Sağ 23">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0FB6023-F77C-4AE9-8C10-E6143428802E}"/>
              </a:ext>
            </a:extLst>
          </p:cNvPr>
          <p:cNvSpPr/>
          <p:nvPr/>
        </p:nvSpPr>
        <p:spPr>
          <a:xfrm rot="16200000" flipH="1" flipV="1">
            <a:off x="3521702" y="4489720"/>
            <a:ext cx="627380" cy="259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a:p>
        </p:txBody>
      </p:sp>
      <p:sp>
        <p:nvSpPr>
          <p:cNvPr id="19" name="Dikdörtgen 18"/>
          <p:cNvSpPr/>
          <p:nvPr/>
        </p:nvSpPr>
        <p:spPr>
          <a:xfrm>
            <a:off x="1937934" y="4966361"/>
            <a:ext cx="3535202" cy="1938992"/>
          </a:xfrm>
          <a:prstGeom prst="rect">
            <a:avLst/>
          </a:prstGeom>
        </p:spPr>
        <p:txBody>
          <a:bodyPr wrap="square">
            <a:spAutoFit/>
          </a:bodyPr>
          <a:lstStyle/>
          <a:p>
            <a:pPr indent="450215" algn="ctr">
              <a:spcAft>
                <a:spcPts val="0"/>
              </a:spcAft>
              <a:tabLst>
                <a:tab pos="457200" algn="l"/>
              </a:tabLst>
            </a:pPr>
            <a:r>
              <a:rPr lang="tr-TR" sz="1400" b="1" u="sng" dirty="0">
                <a:solidFill>
                  <a:srgbClr val="000000"/>
                </a:solidFill>
                <a:ea typeface="Times New Roman" panose="02020603050405020304" pitchFamily="18" charset="0"/>
              </a:rPr>
              <a:t>Çıktılar:</a:t>
            </a:r>
            <a:endParaRPr lang="tr-TR" sz="1400" b="1" dirty="0">
              <a:ea typeface="Times New Roman" panose="02020603050405020304" pitchFamily="18" charset="0"/>
            </a:endParaRPr>
          </a:p>
          <a:p>
            <a:pPr marL="742950" lvl="1" indent="-285750">
              <a:spcBef>
                <a:spcPts val="600"/>
              </a:spcBef>
              <a:spcAft>
                <a:spcPts val="0"/>
              </a:spcAft>
              <a:buFont typeface="Arial" panose="020B0604020202020204" pitchFamily="34" charset="0"/>
              <a:buChar char="•"/>
              <a:tabLst>
                <a:tab pos="283210" algn="l"/>
              </a:tabLst>
            </a:pPr>
            <a:r>
              <a:rPr lang="tr-TR" sz="1400" dirty="0">
                <a:solidFill>
                  <a:srgbClr val="000000"/>
                </a:solidFill>
                <a:ea typeface="Times New Roman" panose="02020603050405020304" pitchFamily="18" charset="0"/>
                <a:cs typeface="Times New Roman" panose="02020603050405020304" pitchFamily="18" charset="0"/>
              </a:rPr>
              <a:t>Senaryo etkilerinin simülasyonu</a:t>
            </a:r>
            <a:endParaRPr lang="tr-TR" sz="1400" dirty="0">
              <a:ea typeface="Times New Roman" panose="02020603050405020304" pitchFamily="18" charset="0"/>
              <a:cs typeface="Times New Roman" panose="02020603050405020304" pitchFamily="18" charset="0"/>
            </a:endParaRPr>
          </a:p>
          <a:p>
            <a:pPr marL="742950" lvl="1" indent="-285750">
              <a:spcBef>
                <a:spcPts val="600"/>
              </a:spcBef>
              <a:spcAft>
                <a:spcPts val="0"/>
              </a:spcAft>
              <a:buFont typeface="Arial" panose="020B0604020202020204" pitchFamily="34" charset="0"/>
              <a:buChar char="•"/>
              <a:tabLst>
                <a:tab pos="283210" algn="l"/>
              </a:tabLst>
            </a:pPr>
            <a:r>
              <a:rPr lang="tr-TR" sz="1400" dirty="0">
                <a:solidFill>
                  <a:srgbClr val="000000"/>
                </a:solidFill>
                <a:ea typeface="Times New Roman" panose="02020603050405020304" pitchFamily="18" charset="0"/>
                <a:cs typeface="Times New Roman" panose="02020603050405020304" pitchFamily="18" charset="0"/>
              </a:rPr>
              <a:t>Vatandaş odaklılığı artırma</a:t>
            </a:r>
            <a:endParaRPr lang="tr-TR" sz="1400" dirty="0">
              <a:ea typeface="Times New Roman" panose="02020603050405020304" pitchFamily="18" charset="0"/>
              <a:cs typeface="Times New Roman" panose="02020603050405020304" pitchFamily="18" charset="0"/>
            </a:endParaRPr>
          </a:p>
          <a:p>
            <a:pPr marL="742950" lvl="1" indent="-285750">
              <a:spcBef>
                <a:spcPts val="600"/>
              </a:spcBef>
              <a:spcAft>
                <a:spcPts val="0"/>
              </a:spcAft>
              <a:buFont typeface="Arial" panose="020B0604020202020204" pitchFamily="34" charset="0"/>
              <a:buChar char="•"/>
              <a:tabLst>
                <a:tab pos="283210" algn="l"/>
              </a:tabLst>
            </a:pPr>
            <a:r>
              <a:rPr lang="tr-TR" sz="1400" dirty="0">
                <a:solidFill>
                  <a:srgbClr val="000000"/>
                </a:solidFill>
                <a:ea typeface="Times New Roman" panose="02020603050405020304" pitchFamily="18" charset="0"/>
                <a:cs typeface="Times New Roman" panose="02020603050405020304" pitchFamily="18" charset="0"/>
              </a:rPr>
              <a:t>Akıllı hizmetler verme</a:t>
            </a:r>
            <a:endParaRPr lang="tr-TR" sz="1400" dirty="0">
              <a:ea typeface="Times New Roman" panose="02020603050405020304" pitchFamily="18" charset="0"/>
              <a:cs typeface="Times New Roman" panose="02020603050405020304" pitchFamily="18" charset="0"/>
            </a:endParaRPr>
          </a:p>
          <a:p>
            <a:pPr marL="742950" lvl="1" indent="-285750">
              <a:lnSpc>
                <a:spcPct val="150000"/>
              </a:lnSpc>
              <a:spcAft>
                <a:spcPts val="0"/>
              </a:spcAft>
              <a:buFont typeface="Arial" panose="020B0604020202020204" pitchFamily="34" charset="0"/>
              <a:buChar char="•"/>
              <a:tabLst>
                <a:tab pos="283210" algn="l"/>
              </a:tabLst>
            </a:pPr>
            <a:r>
              <a:rPr lang="tr-TR" sz="1400" dirty="0">
                <a:solidFill>
                  <a:srgbClr val="000000"/>
                </a:solidFill>
                <a:ea typeface="Times New Roman" panose="02020603050405020304" pitchFamily="18" charset="0"/>
                <a:cs typeface="Times New Roman" panose="02020603050405020304" pitchFamily="18" charset="0"/>
              </a:rPr>
              <a:t>Yaşam kalitesini artırma</a:t>
            </a:r>
            <a:endParaRPr lang="tr-TR" sz="1400" dirty="0">
              <a:ea typeface="Times New Roman" panose="02020603050405020304" pitchFamily="18" charset="0"/>
              <a:cs typeface="Times New Roman" panose="02020603050405020304" pitchFamily="18" charset="0"/>
            </a:endParaRPr>
          </a:p>
          <a:p>
            <a:r>
              <a:rPr lang="tr-TR" sz="1400" b="1" dirty="0">
                <a:solidFill>
                  <a:srgbClr val="000000"/>
                </a:solidFill>
                <a:ea typeface="Calibri" panose="020F0502020204030204" pitchFamily="34" charset="0"/>
              </a:rPr>
              <a:t/>
            </a:r>
            <a:br>
              <a:rPr lang="tr-TR" sz="1400" b="1" dirty="0">
                <a:solidFill>
                  <a:srgbClr val="000000"/>
                </a:solidFill>
                <a:ea typeface="Calibri" panose="020F0502020204030204" pitchFamily="34" charset="0"/>
              </a:rPr>
            </a:br>
            <a:endParaRPr lang="tr-TR" sz="1400" dirty="0"/>
          </a:p>
        </p:txBody>
      </p:sp>
    </p:spTree>
    <p:extLst>
      <p:ext uri="{BB962C8B-B14F-4D97-AF65-F5344CB8AC3E}">
        <p14:creationId xmlns:p14="http://schemas.microsoft.com/office/powerpoint/2010/main" val="2861219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347295" y="516847"/>
            <a:ext cx="7541111" cy="748408"/>
          </a:xfrm>
        </p:spPr>
        <p:txBody>
          <a:bodyPr>
            <a:normAutofit/>
          </a:bodyPr>
          <a:lstStyle/>
          <a:p>
            <a:r>
              <a:rPr lang="tr-TR" dirty="0" smtClean="0"/>
              <a:t>AKILLI ŞEHİR YÖNETİŞİMİNİM ARKASINDAKİ FAKTÖRLER</a:t>
            </a:r>
            <a:endParaRPr lang="tr-TR" dirty="0"/>
          </a:p>
        </p:txBody>
      </p:sp>
      <p:sp>
        <p:nvSpPr>
          <p:cNvPr id="3" name="İçerik Yer Tutucusu 2"/>
          <p:cNvSpPr>
            <a:spLocks noGrp="1"/>
          </p:cNvSpPr>
          <p:nvPr>
            <p:ph sz="quarter" idx="14"/>
          </p:nvPr>
        </p:nvSpPr>
        <p:spPr/>
        <p:txBody>
          <a:bodyPr/>
          <a:lstStyle/>
          <a:p>
            <a:endParaRPr lang="tr-TR" dirty="0"/>
          </a:p>
        </p:txBody>
      </p:sp>
      <p:sp>
        <p:nvSpPr>
          <p:cNvPr id="4" name="İçerik Yer Tutucusu 3"/>
          <p:cNvSpPr>
            <a:spLocks noGrp="1"/>
          </p:cNvSpPr>
          <p:nvPr>
            <p:ph sz="quarter" idx="15"/>
          </p:nvPr>
        </p:nvSpPr>
        <p:spPr>
          <a:xfrm>
            <a:off x="538364" y="3262884"/>
            <a:ext cx="7363690" cy="3862387"/>
          </a:xfrm>
        </p:spPr>
        <p:txBody>
          <a:bodyPr>
            <a:noAutofit/>
          </a:bodyPr>
          <a:lstStyle/>
          <a:p>
            <a:pPr lvl="0"/>
            <a:r>
              <a:rPr lang="tr-TR" sz="1200" b="1" dirty="0"/>
              <a:t/>
            </a:r>
            <a:br>
              <a:rPr lang="tr-TR" sz="1200" b="1" dirty="0"/>
            </a:br>
            <a:endParaRPr lang="tr-TR" sz="1200" dirty="0"/>
          </a:p>
        </p:txBody>
      </p:sp>
      <p:sp>
        <p:nvSpPr>
          <p:cNvPr id="10" name="Rectangle 7"/>
          <p:cNvSpPr>
            <a:spLocks noChangeArrowheads="1"/>
          </p:cNvSpPr>
          <p:nvPr/>
        </p:nvSpPr>
        <p:spPr bwMode="auto">
          <a:xfrm>
            <a:off x="2402005" y="188827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82550" algn="l"/>
              </a:tabLst>
              <a:defRPr>
                <a:solidFill>
                  <a:schemeClr val="tx1"/>
                </a:solidFill>
                <a:latin typeface="Arial" panose="020B0604020202020204" pitchFamily="34" charset="0"/>
              </a:defRPr>
            </a:lvl1pPr>
            <a:lvl2pPr eaLnBrk="0" fontAlgn="base" hangingPunct="0">
              <a:spcBef>
                <a:spcPct val="0"/>
              </a:spcBef>
              <a:spcAft>
                <a:spcPct val="0"/>
              </a:spcAft>
              <a:tabLst>
                <a:tab pos="-82550" algn="l"/>
              </a:tabLst>
              <a:defRPr>
                <a:solidFill>
                  <a:schemeClr val="tx1"/>
                </a:solidFill>
                <a:latin typeface="Arial" panose="020B0604020202020204" pitchFamily="34" charset="0"/>
              </a:defRPr>
            </a:lvl2pPr>
            <a:lvl3pPr eaLnBrk="0" fontAlgn="base" hangingPunct="0">
              <a:spcBef>
                <a:spcPct val="0"/>
              </a:spcBef>
              <a:spcAft>
                <a:spcPct val="0"/>
              </a:spcAft>
              <a:tabLst>
                <a:tab pos="-82550" algn="l"/>
              </a:tabLst>
              <a:defRPr>
                <a:solidFill>
                  <a:schemeClr val="tx1"/>
                </a:solidFill>
                <a:latin typeface="Arial" panose="020B0604020202020204" pitchFamily="34" charset="0"/>
              </a:defRPr>
            </a:lvl3pPr>
            <a:lvl4pPr eaLnBrk="0" fontAlgn="base" hangingPunct="0">
              <a:spcBef>
                <a:spcPct val="0"/>
              </a:spcBef>
              <a:spcAft>
                <a:spcPct val="0"/>
              </a:spcAft>
              <a:tabLst>
                <a:tab pos="-82550" algn="l"/>
              </a:tabLst>
              <a:defRPr>
                <a:solidFill>
                  <a:schemeClr val="tx1"/>
                </a:solidFill>
                <a:latin typeface="Arial" panose="020B0604020202020204" pitchFamily="34" charset="0"/>
              </a:defRPr>
            </a:lvl4pPr>
            <a:lvl5pPr eaLnBrk="0" fontAlgn="base" hangingPunct="0">
              <a:spcBef>
                <a:spcPct val="0"/>
              </a:spcBef>
              <a:spcAft>
                <a:spcPct val="0"/>
              </a:spcAft>
              <a:tabLst>
                <a:tab pos="-82550" algn="l"/>
              </a:tabLst>
              <a:defRPr>
                <a:solidFill>
                  <a:schemeClr val="tx1"/>
                </a:solidFill>
                <a:latin typeface="Arial" panose="020B0604020202020204" pitchFamily="34" charset="0"/>
              </a:defRPr>
            </a:lvl5pPr>
            <a:lvl6pPr eaLnBrk="0" fontAlgn="base" hangingPunct="0">
              <a:spcBef>
                <a:spcPct val="0"/>
              </a:spcBef>
              <a:spcAft>
                <a:spcPct val="0"/>
              </a:spcAft>
              <a:tabLst>
                <a:tab pos="-82550" algn="l"/>
              </a:tabLst>
              <a:defRPr>
                <a:solidFill>
                  <a:schemeClr val="tx1"/>
                </a:solidFill>
                <a:latin typeface="Arial" panose="020B0604020202020204" pitchFamily="34" charset="0"/>
              </a:defRPr>
            </a:lvl6pPr>
            <a:lvl7pPr eaLnBrk="0" fontAlgn="base" hangingPunct="0">
              <a:spcBef>
                <a:spcPct val="0"/>
              </a:spcBef>
              <a:spcAft>
                <a:spcPct val="0"/>
              </a:spcAft>
              <a:tabLst>
                <a:tab pos="-82550" algn="l"/>
              </a:tabLst>
              <a:defRPr>
                <a:solidFill>
                  <a:schemeClr val="tx1"/>
                </a:solidFill>
                <a:latin typeface="Arial" panose="020B0604020202020204" pitchFamily="34" charset="0"/>
              </a:defRPr>
            </a:lvl7pPr>
            <a:lvl8pPr eaLnBrk="0" fontAlgn="base" hangingPunct="0">
              <a:spcBef>
                <a:spcPct val="0"/>
              </a:spcBef>
              <a:spcAft>
                <a:spcPct val="0"/>
              </a:spcAft>
              <a:tabLst>
                <a:tab pos="-82550" algn="l"/>
              </a:tabLst>
              <a:defRPr>
                <a:solidFill>
                  <a:schemeClr val="tx1"/>
                </a:solidFill>
                <a:latin typeface="Arial" panose="020B0604020202020204" pitchFamily="34" charset="0"/>
              </a:defRPr>
            </a:lvl8pPr>
            <a:lvl9pPr eaLnBrk="0" fontAlgn="base" hangingPunct="0">
              <a:spcBef>
                <a:spcPct val="0"/>
              </a:spcBef>
              <a:spcAft>
                <a:spcPct val="0"/>
              </a:spcAft>
              <a:tabLst>
                <a:tab pos="-82550"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82550" algn="l"/>
              </a:tabLst>
            </a:pPr>
            <a:r>
              <a:rPr kumimoji="0" lang="tr-TR" sz="1400" b="0" i="0" strike="noStrike" cap="none" normalizeH="0" baseline="0" dirty="0" smtClean="0">
                <a:ln>
                  <a:noFill/>
                </a:ln>
                <a:solidFill>
                  <a:srgbClr val="000000"/>
                </a:solidFill>
                <a:effectLst/>
                <a:latin typeface="+mn-lt"/>
                <a:ea typeface="Times New Roman" panose="02020603050405020304" pitchFamily="18" charset="0"/>
              </a:rPr>
              <a:t>             </a:t>
            </a: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8"/>
          <p:cNvSpPr>
            <a:spLocks noChangeArrowheads="1"/>
          </p:cNvSpPr>
          <p:nvPr/>
        </p:nvSpPr>
        <p:spPr bwMode="auto">
          <a:xfrm>
            <a:off x="191069" y="23951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5" name="Ok: Sağ 23">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0FB6023-F77C-4AE9-8C10-E6143428802E}"/>
              </a:ext>
            </a:extLst>
          </p:cNvPr>
          <p:cNvSpPr/>
          <p:nvPr/>
        </p:nvSpPr>
        <p:spPr>
          <a:xfrm rot="16200000" flipH="1" flipV="1">
            <a:off x="3429000" y="8491855"/>
            <a:ext cx="668020" cy="243840"/>
          </a:xfrm>
          <a:prstGeom prst="rightArrow">
            <a:avLst/>
          </a:prstGeom>
          <a:solidFill>
            <a:srgbClr val="4F81BD"/>
          </a:solidFill>
          <a:ln w="25400" cap="flat" cmpd="sng" algn="ctr">
            <a:solidFill>
              <a:srgbClr val="4F81BD">
                <a:shade val="50000"/>
              </a:srgbClr>
            </a:solidFill>
            <a:prstDash val="solid"/>
          </a:ln>
          <a:effectLst/>
        </p:spPr>
        <p:txBody>
          <a:bodyPr rtlCol="0" anchor="ctr"/>
          <a:lstStyle/>
          <a:p>
            <a:endParaRPr lang="tr-TR"/>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Dikdörtgen 4"/>
          <p:cNvSpPr/>
          <p:nvPr/>
        </p:nvSpPr>
        <p:spPr>
          <a:xfrm>
            <a:off x="191069" y="828208"/>
            <a:ext cx="7710984" cy="6029792"/>
          </a:xfrm>
          <a:prstGeom prst="rect">
            <a:avLst/>
          </a:prstGeom>
        </p:spPr>
        <p:txBody>
          <a:bodyPr wrap="square">
            <a:spAutoFit/>
          </a:bodyPr>
          <a:lstStyle/>
          <a:p>
            <a:pPr marL="70485" indent="450215">
              <a:lnSpc>
                <a:spcPct val="150000"/>
              </a:lnSpc>
              <a:spcBef>
                <a:spcPts val="600"/>
              </a:spcBef>
              <a:spcAft>
                <a:spcPts val="0"/>
              </a:spcAft>
            </a:pPr>
            <a:r>
              <a:rPr lang="tr-TR" sz="1400" dirty="0">
                <a:solidFill>
                  <a:srgbClr val="000000"/>
                </a:solidFill>
                <a:ea typeface="Times New Roman" panose="02020603050405020304" pitchFamily="18" charset="0"/>
              </a:rPr>
              <a:t>Kentleşme, tarım arazilerinin çoğunun kentleşmeye dönüştürüldüğü ve aynı zamanda artan nüfusun elektrik, su, ulaşım, iletişim ve diğer tüm hizmetler dahil altyapı ihtiyacının artması anlamına geldiği günümüzde önemli bir konudur. Tüm bu hizmetlerin, insanların hayatını kolay ve yaşanabilir kılmak için etkili yollarla kısa sürede sakinlerine sunulması gerekiyor. </a:t>
            </a:r>
            <a:endParaRPr lang="tr-TR" sz="1400" dirty="0" smtClean="0">
              <a:solidFill>
                <a:srgbClr val="000000"/>
              </a:solidFill>
              <a:ea typeface="Times New Roman" panose="02020603050405020304" pitchFamily="18" charset="0"/>
            </a:endParaRPr>
          </a:p>
          <a:p>
            <a:pPr marL="70485" indent="450215">
              <a:lnSpc>
                <a:spcPct val="150000"/>
              </a:lnSpc>
              <a:spcBef>
                <a:spcPts val="600"/>
              </a:spcBef>
              <a:spcAft>
                <a:spcPts val="0"/>
              </a:spcAft>
            </a:pPr>
            <a:r>
              <a:rPr lang="tr-TR" sz="1400" dirty="0" smtClean="0">
                <a:solidFill>
                  <a:srgbClr val="000000"/>
                </a:solidFill>
                <a:ea typeface="Times New Roman" panose="02020603050405020304" pitchFamily="18" charset="0"/>
              </a:rPr>
              <a:t>Geleneksel </a:t>
            </a:r>
            <a:r>
              <a:rPr lang="tr-TR" sz="1400" dirty="0">
                <a:solidFill>
                  <a:srgbClr val="000000"/>
                </a:solidFill>
                <a:ea typeface="Times New Roman" panose="02020603050405020304" pitchFamily="18" charset="0"/>
              </a:rPr>
              <a:t>şehirlerde bu tür altyapılar artık sakinlerin modern yaşam tarzını karşılamıyor. Böylelikle kent formunun revizyonu, insanların temel gereksinimlerini karşılamak için acil bir ihtiyaç haline geldi. Buna ek olarak, gelişmekte olan ülkeler doğum oranlarının düşürülmesi, toplum tamamen yaşlanmış ve vergi gelirlerinin düşmesi gibi kritik sosyal sorunlarla karşı karşıyadır. Sakinlerin yaşam kalitesini </a:t>
            </a:r>
            <a:r>
              <a:rPr lang="tr-TR" sz="1400" dirty="0" smtClean="0">
                <a:solidFill>
                  <a:srgbClr val="000000"/>
                </a:solidFill>
                <a:ea typeface="Times New Roman" panose="02020603050405020304" pitchFamily="18" charset="0"/>
              </a:rPr>
              <a:t>iyileştirmek </a:t>
            </a:r>
            <a:r>
              <a:rPr lang="tr-TR" sz="1400" dirty="0">
                <a:solidFill>
                  <a:srgbClr val="000000"/>
                </a:solidFill>
                <a:ea typeface="Times New Roman" panose="02020603050405020304" pitchFamily="18" charset="0"/>
              </a:rPr>
              <a:t>için eski yöntemlere devam etmek ve şehirlerin karşılaştığı sorunları çözmek, maliyetli ve işlevsel olarak uygun değildir. Teknoloji uygulamaları ve gelişmiş iletişim yöntemleri, çoğu sorunu çözebilecek akıllı şehirler sağlayacaktır. Bu tür şehirler sadece şehrin dış biçiminin değişmesi anlamına gelmez, aynı zamanda insanların yaşam tarzlarında yeniliği kendilerinin gerçekleştirmesi anlamına gelir. </a:t>
            </a:r>
            <a:endParaRPr lang="tr-TR" sz="1400" dirty="0" smtClean="0">
              <a:solidFill>
                <a:srgbClr val="000000"/>
              </a:solidFill>
              <a:ea typeface="Times New Roman" panose="02020603050405020304" pitchFamily="18" charset="0"/>
            </a:endParaRPr>
          </a:p>
          <a:p>
            <a:pPr marL="70485" indent="450215">
              <a:lnSpc>
                <a:spcPct val="150000"/>
              </a:lnSpc>
              <a:spcBef>
                <a:spcPts val="600"/>
              </a:spcBef>
              <a:spcAft>
                <a:spcPts val="0"/>
              </a:spcAft>
            </a:pPr>
            <a:r>
              <a:rPr lang="tr-TR" sz="1400" dirty="0" smtClean="0">
                <a:solidFill>
                  <a:srgbClr val="000000"/>
                </a:solidFill>
                <a:ea typeface="Times New Roman" panose="02020603050405020304" pitchFamily="18" charset="0"/>
              </a:rPr>
              <a:t>Akıllı </a:t>
            </a:r>
            <a:r>
              <a:rPr lang="tr-TR" sz="1400" dirty="0">
                <a:solidFill>
                  <a:srgbClr val="000000"/>
                </a:solidFill>
                <a:ea typeface="Times New Roman" panose="02020603050405020304" pitchFamily="18" charset="0"/>
              </a:rPr>
              <a:t>şehir sadece şehrin ve şirketlerin görevi değildir, insanlar bu tür şehirleri formüle etmek için fikirlerini ve fikirlerini paylaşmaya aktif olarak dahil edilmelidir. Akıllı şehir, ekonomi ve çevre üzerindeki olumsuz etkileri azaltarak şehir sakinlerine olan faydaları en üst düzeye çıkarır. Akıllı şehir tarafından sağlanabilecek yeni bir yaşam tarzına ulaşmak için hem gelişmiş hem de gelişmekte olan ülkelerde bu tür şehirlere olan talep sürekli </a:t>
            </a:r>
            <a:r>
              <a:rPr lang="tr-TR" sz="1400" dirty="0" smtClean="0">
                <a:solidFill>
                  <a:srgbClr val="000000"/>
                </a:solidFill>
                <a:ea typeface="Times New Roman" panose="02020603050405020304" pitchFamily="18" charset="0"/>
              </a:rPr>
              <a:t>artmaktadır.</a:t>
            </a:r>
            <a:endParaRPr lang="tr-TR" sz="1400" dirty="0">
              <a:effectLst/>
              <a:ea typeface="Times New Roman" panose="02020603050405020304" pitchFamily="18" charset="0"/>
            </a:endParaRPr>
          </a:p>
        </p:txBody>
      </p:sp>
    </p:spTree>
    <p:extLst>
      <p:ext uri="{BB962C8B-B14F-4D97-AF65-F5344CB8AC3E}">
        <p14:creationId xmlns:p14="http://schemas.microsoft.com/office/powerpoint/2010/main" val="858584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620250" y="722332"/>
            <a:ext cx="7541111" cy="748408"/>
          </a:xfrm>
        </p:spPr>
        <p:txBody>
          <a:bodyPr>
            <a:normAutofit/>
          </a:bodyPr>
          <a:lstStyle/>
          <a:p>
            <a:r>
              <a:rPr lang="tr-TR" dirty="0" smtClean="0"/>
              <a:t>AKILLI ŞEHİR YÖNETİŞİMİNİN EVRİMİ</a:t>
            </a:r>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216016" y="6528161"/>
            <a:ext cx="7363690" cy="3862387"/>
          </a:xfrm>
        </p:spPr>
        <p:txBody>
          <a:bodyPr>
            <a:noAutofit/>
          </a:bodyPr>
          <a:lstStyle/>
          <a:p>
            <a:pPr lvl="0"/>
            <a:r>
              <a:rPr lang="tr-TR" sz="1200" b="1" dirty="0"/>
              <a:t/>
            </a:r>
            <a:br>
              <a:rPr lang="tr-TR" sz="1200" b="1" dirty="0"/>
            </a:br>
            <a:endParaRPr lang="tr-TR" sz="1200" dirty="0"/>
          </a:p>
        </p:txBody>
      </p:sp>
      <p:sp>
        <p:nvSpPr>
          <p:cNvPr id="10" name="Rectangle 7"/>
          <p:cNvSpPr>
            <a:spLocks noChangeArrowheads="1"/>
          </p:cNvSpPr>
          <p:nvPr/>
        </p:nvSpPr>
        <p:spPr bwMode="auto">
          <a:xfrm>
            <a:off x="2402005" y="188827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82550" algn="l"/>
              </a:tabLst>
              <a:defRPr>
                <a:solidFill>
                  <a:schemeClr val="tx1"/>
                </a:solidFill>
                <a:latin typeface="Arial" panose="020B0604020202020204" pitchFamily="34" charset="0"/>
              </a:defRPr>
            </a:lvl1pPr>
            <a:lvl2pPr eaLnBrk="0" fontAlgn="base" hangingPunct="0">
              <a:spcBef>
                <a:spcPct val="0"/>
              </a:spcBef>
              <a:spcAft>
                <a:spcPct val="0"/>
              </a:spcAft>
              <a:tabLst>
                <a:tab pos="-82550" algn="l"/>
              </a:tabLst>
              <a:defRPr>
                <a:solidFill>
                  <a:schemeClr val="tx1"/>
                </a:solidFill>
                <a:latin typeface="Arial" panose="020B0604020202020204" pitchFamily="34" charset="0"/>
              </a:defRPr>
            </a:lvl2pPr>
            <a:lvl3pPr eaLnBrk="0" fontAlgn="base" hangingPunct="0">
              <a:spcBef>
                <a:spcPct val="0"/>
              </a:spcBef>
              <a:spcAft>
                <a:spcPct val="0"/>
              </a:spcAft>
              <a:tabLst>
                <a:tab pos="-82550" algn="l"/>
              </a:tabLst>
              <a:defRPr>
                <a:solidFill>
                  <a:schemeClr val="tx1"/>
                </a:solidFill>
                <a:latin typeface="Arial" panose="020B0604020202020204" pitchFamily="34" charset="0"/>
              </a:defRPr>
            </a:lvl3pPr>
            <a:lvl4pPr eaLnBrk="0" fontAlgn="base" hangingPunct="0">
              <a:spcBef>
                <a:spcPct val="0"/>
              </a:spcBef>
              <a:spcAft>
                <a:spcPct val="0"/>
              </a:spcAft>
              <a:tabLst>
                <a:tab pos="-82550" algn="l"/>
              </a:tabLst>
              <a:defRPr>
                <a:solidFill>
                  <a:schemeClr val="tx1"/>
                </a:solidFill>
                <a:latin typeface="Arial" panose="020B0604020202020204" pitchFamily="34" charset="0"/>
              </a:defRPr>
            </a:lvl4pPr>
            <a:lvl5pPr eaLnBrk="0" fontAlgn="base" hangingPunct="0">
              <a:spcBef>
                <a:spcPct val="0"/>
              </a:spcBef>
              <a:spcAft>
                <a:spcPct val="0"/>
              </a:spcAft>
              <a:tabLst>
                <a:tab pos="-82550" algn="l"/>
              </a:tabLst>
              <a:defRPr>
                <a:solidFill>
                  <a:schemeClr val="tx1"/>
                </a:solidFill>
                <a:latin typeface="Arial" panose="020B0604020202020204" pitchFamily="34" charset="0"/>
              </a:defRPr>
            </a:lvl5pPr>
            <a:lvl6pPr eaLnBrk="0" fontAlgn="base" hangingPunct="0">
              <a:spcBef>
                <a:spcPct val="0"/>
              </a:spcBef>
              <a:spcAft>
                <a:spcPct val="0"/>
              </a:spcAft>
              <a:tabLst>
                <a:tab pos="-82550" algn="l"/>
              </a:tabLst>
              <a:defRPr>
                <a:solidFill>
                  <a:schemeClr val="tx1"/>
                </a:solidFill>
                <a:latin typeface="Arial" panose="020B0604020202020204" pitchFamily="34" charset="0"/>
              </a:defRPr>
            </a:lvl6pPr>
            <a:lvl7pPr eaLnBrk="0" fontAlgn="base" hangingPunct="0">
              <a:spcBef>
                <a:spcPct val="0"/>
              </a:spcBef>
              <a:spcAft>
                <a:spcPct val="0"/>
              </a:spcAft>
              <a:tabLst>
                <a:tab pos="-82550" algn="l"/>
              </a:tabLst>
              <a:defRPr>
                <a:solidFill>
                  <a:schemeClr val="tx1"/>
                </a:solidFill>
                <a:latin typeface="Arial" panose="020B0604020202020204" pitchFamily="34" charset="0"/>
              </a:defRPr>
            </a:lvl7pPr>
            <a:lvl8pPr eaLnBrk="0" fontAlgn="base" hangingPunct="0">
              <a:spcBef>
                <a:spcPct val="0"/>
              </a:spcBef>
              <a:spcAft>
                <a:spcPct val="0"/>
              </a:spcAft>
              <a:tabLst>
                <a:tab pos="-82550" algn="l"/>
              </a:tabLst>
              <a:defRPr>
                <a:solidFill>
                  <a:schemeClr val="tx1"/>
                </a:solidFill>
                <a:latin typeface="Arial" panose="020B0604020202020204" pitchFamily="34" charset="0"/>
              </a:defRPr>
            </a:lvl8pPr>
            <a:lvl9pPr eaLnBrk="0" fontAlgn="base" hangingPunct="0">
              <a:spcBef>
                <a:spcPct val="0"/>
              </a:spcBef>
              <a:spcAft>
                <a:spcPct val="0"/>
              </a:spcAft>
              <a:tabLst>
                <a:tab pos="-82550"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82550" algn="l"/>
              </a:tabLst>
            </a:pPr>
            <a:r>
              <a:rPr kumimoji="0" lang="tr-TR" sz="1400" b="0" i="0" strike="noStrike" cap="none" normalizeH="0" baseline="0" dirty="0" smtClean="0">
                <a:ln>
                  <a:noFill/>
                </a:ln>
                <a:solidFill>
                  <a:srgbClr val="000000"/>
                </a:solidFill>
                <a:effectLst/>
                <a:latin typeface="+mn-lt"/>
                <a:ea typeface="Times New Roman" panose="02020603050405020304" pitchFamily="18" charset="0"/>
              </a:rPr>
              <a:t>             </a:t>
            </a: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8"/>
          <p:cNvSpPr>
            <a:spLocks noChangeArrowheads="1"/>
          </p:cNvSpPr>
          <p:nvPr/>
        </p:nvSpPr>
        <p:spPr bwMode="auto">
          <a:xfrm>
            <a:off x="191069" y="23951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2"/>
          <p:cNvSpPr>
            <a:spLocks noChangeArrowheads="1"/>
          </p:cNvSpPr>
          <p:nvPr/>
        </p:nvSpPr>
        <p:spPr bwMode="auto">
          <a:xfrm>
            <a:off x="2982452" y="1377142"/>
            <a:ext cx="2071657"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1184275" algn="l"/>
              </a:tabLst>
              <a:defRPr>
                <a:solidFill>
                  <a:schemeClr val="tx1"/>
                </a:solidFill>
                <a:latin typeface="Arial" panose="020B0604020202020204" pitchFamily="34" charset="0"/>
              </a:defRPr>
            </a:lvl1pPr>
            <a:lvl2pPr eaLnBrk="0" fontAlgn="base" hangingPunct="0">
              <a:spcBef>
                <a:spcPct val="0"/>
              </a:spcBef>
              <a:spcAft>
                <a:spcPct val="0"/>
              </a:spcAft>
              <a:tabLst>
                <a:tab pos="1184275" algn="l"/>
              </a:tabLst>
              <a:defRPr>
                <a:solidFill>
                  <a:schemeClr val="tx1"/>
                </a:solidFill>
                <a:latin typeface="Arial" panose="020B0604020202020204" pitchFamily="34" charset="0"/>
              </a:defRPr>
            </a:lvl2pPr>
            <a:lvl3pPr eaLnBrk="0" fontAlgn="base" hangingPunct="0">
              <a:spcBef>
                <a:spcPct val="0"/>
              </a:spcBef>
              <a:spcAft>
                <a:spcPct val="0"/>
              </a:spcAft>
              <a:tabLst>
                <a:tab pos="1184275" algn="l"/>
              </a:tabLst>
              <a:defRPr>
                <a:solidFill>
                  <a:schemeClr val="tx1"/>
                </a:solidFill>
                <a:latin typeface="Arial" panose="020B0604020202020204" pitchFamily="34" charset="0"/>
              </a:defRPr>
            </a:lvl3pPr>
            <a:lvl4pPr eaLnBrk="0" fontAlgn="base" hangingPunct="0">
              <a:spcBef>
                <a:spcPct val="0"/>
              </a:spcBef>
              <a:spcAft>
                <a:spcPct val="0"/>
              </a:spcAft>
              <a:tabLst>
                <a:tab pos="1184275" algn="l"/>
              </a:tabLst>
              <a:defRPr>
                <a:solidFill>
                  <a:schemeClr val="tx1"/>
                </a:solidFill>
                <a:latin typeface="Arial" panose="020B0604020202020204" pitchFamily="34" charset="0"/>
              </a:defRPr>
            </a:lvl4pPr>
            <a:lvl5pPr eaLnBrk="0" fontAlgn="base" hangingPunct="0">
              <a:spcBef>
                <a:spcPct val="0"/>
              </a:spcBef>
              <a:spcAft>
                <a:spcPct val="0"/>
              </a:spcAft>
              <a:tabLst>
                <a:tab pos="1184275" algn="l"/>
              </a:tabLst>
              <a:defRPr>
                <a:solidFill>
                  <a:schemeClr val="tx1"/>
                </a:solidFill>
                <a:latin typeface="Arial" panose="020B0604020202020204" pitchFamily="34" charset="0"/>
              </a:defRPr>
            </a:lvl5pPr>
            <a:lvl6pPr eaLnBrk="0" fontAlgn="base" hangingPunct="0">
              <a:spcBef>
                <a:spcPct val="0"/>
              </a:spcBef>
              <a:spcAft>
                <a:spcPct val="0"/>
              </a:spcAft>
              <a:tabLst>
                <a:tab pos="1184275" algn="l"/>
              </a:tabLst>
              <a:defRPr>
                <a:solidFill>
                  <a:schemeClr val="tx1"/>
                </a:solidFill>
                <a:latin typeface="Arial" panose="020B0604020202020204" pitchFamily="34" charset="0"/>
              </a:defRPr>
            </a:lvl6pPr>
            <a:lvl7pPr eaLnBrk="0" fontAlgn="base" hangingPunct="0">
              <a:spcBef>
                <a:spcPct val="0"/>
              </a:spcBef>
              <a:spcAft>
                <a:spcPct val="0"/>
              </a:spcAft>
              <a:tabLst>
                <a:tab pos="1184275" algn="l"/>
              </a:tabLst>
              <a:defRPr>
                <a:solidFill>
                  <a:schemeClr val="tx1"/>
                </a:solidFill>
                <a:latin typeface="Arial" panose="020B0604020202020204" pitchFamily="34" charset="0"/>
              </a:defRPr>
            </a:lvl7pPr>
            <a:lvl8pPr eaLnBrk="0" fontAlgn="base" hangingPunct="0">
              <a:spcBef>
                <a:spcPct val="0"/>
              </a:spcBef>
              <a:spcAft>
                <a:spcPct val="0"/>
              </a:spcAft>
              <a:tabLst>
                <a:tab pos="1184275" algn="l"/>
              </a:tabLst>
              <a:defRPr>
                <a:solidFill>
                  <a:schemeClr val="tx1"/>
                </a:solidFill>
                <a:latin typeface="Arial" panose="020B0604020202020204" pitchFamily="34" charset="0"/>
              </a:defRPr>
            </a:lvl8pPr>
            <a:lvl9pPr eaLnBrk="0" fontAlgn="base" hangingPunct="0">
              <a:spcBef>
                <a:spcPct val="0"/>
              </a:spcBef>
              <a:spcAft>
                <a:spcPct val="0"/>
              </a:spcAft>
              <a:tabLst>
                <a:tab pos="1184275"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1184275" algn="l"/>
              </a:tabLst>
            </a:pPr>
            <a:r>
              <a:rPr kumimoji="0" lang="tr-TR" sz="1400" b="1" i="0" u="none" strike="noStrike" cap="none" normalizeH="0" baseline="0" dirty="0" smtClean="0">
                <a:ln>
                  <a:noFill/>
                </a:ln>
                <a:solidFill>
                  <a:srgbClr val="000000"/>
                </a:solidFill>
                <a:effectLst/>
                <a:latin typeface="+mn-lt"/>
                <a:ea typeface="Times New Roman" panose="02020603050405020304" pitchFamily="18" charset="0"/>
              </a:rPr>
              <a:t>E-Kamu</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tab pos="1184275" algn="l"/>
              </a:tabLst>
            </a:pPr>
            <a:r>
              <a:rPr kumimoji="0" lang="tr-TR" sz="1400" b="0" i="0" u="none" strike="noStrike" cap="none" normalizeH="0" baseline="0" dirty="0" smtClean="0">
                <a:ln>
                  <a:noFill/>
                </a:ln>
                <a:solidFill>
                  <a:srgbClr val="000000"/>
                </a:solidFill>
                <a:effectLst/>
                <a:latin typeface="+mn-lt"/>
                <a:ea typeface="Times New Roman" panose="02020603050405020304" pitchFamily="18" charset="0"/>
                <a:cs typeface="Times New Roman" panose="02020603050405020304" pitchFamily="18" charset="0"/>
              </a:rPr>
              <a:t>İdari verimlilik</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tab pos="1184275" algn="l"/>
              </a:tabLst>
            </a:pPr>
            <a:r>
              <a:rPr kumimoji="0" lang="tr-TR" sz="1400" b="0" i="0" u="none" strike="noStrike" cap="none" normalizeH="0" baseline="0" dirty="0" smtClean="0">
                <a:ln>
                  <a:noFill/>
                </a:ln>
                <a:solidFill>
                  <a:srgbClr val="000000"/>
                </a:solidFill>
                <a:effectLst/>
                <a:latin typeface="+mn-lt"/>
                <a:ea typeface="Times New Roman" panose="02020603050405020304" pitchFamily="18" charset="0"/>
                <a:cs typeface="Times New Roman" panose="02020603050405020304" pitchFamily="18" charset="0"/>
              </a:rPr>
              <a:t>Müşterek çalışma</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tab pos="1184275" algn="l"/>
              </a:tabLst>
            </a:pPr>
            <a:r>
              <a:rPr kumimoji="0" lang="tr-TR" sz="1400" b="0" i="0" u="none" strike="noStrike" cap="none" normalizeH="0" baseline="0" dirty="0" smtClean="0">
                <a:ln>
                  <a:noFill/>
                </a:ln>
                <a:solidFill>
                  <a:srgbClr val="000000"/>
                </a:solidFill>
                <a:effectLst/>
                <a:latin typeface="+mn-lt"/>
                <a:ea typeface="Times New Roman" panose="02020603050405020304" pitchFamily="18" charset="0"/>
                <a:cs typeface="Times New Roman" panose="02020603050405020304" pitchFamily="18" charset="0"/>
              </a:rPr>
              <a:t>Hizmet iyileştirmesi</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tab pos="1184275" algn="l"/>
              </a:tabLst>
            </a:pP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11" name="Ok: Sağ 23">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0FB6023-F77C-4AE9-8C10-E6143428802E}"/>
              </a:ext>
            </a:extLst>
          </p:cNvPr>
          <p:cNvSpPr/>
          <p:nvPr/>
        </p:nvSpPr>
        <p:spPr>
          <a:xfrm rot="16200000" flipH="1" flipV="1">
            <a:off x="3747134" y="2575845"/>
            <a:ext cx="693420" cy="252730"/>
          </a:xfrm>
          <a:prstGeom prst="rightArrow">
            <a:avLst/>
          </a:prstGeom>
          <a:solidFill>
            <a:srgbClr val="4F81BD"/>
          </a:solidFill>
          <a:ln w="25400" cap="flat" cmpd="sng" algn="ctr">
            <a:solidFill>
              <a:srgbClr val="4F81BD">
                <a:shade val="50000"/>
              </a:srgbClr>
            </a:solidFill>
            <a:prstDash val="solid"/>
          </a:ln>
          <a:effectLst/>
        </p:spPr>
        <p:txBody>
          <a:bodyPr rtlCol="0" anchor="ctr"/>
          <a:lstStyle/>
          <a:p>
            <a:endParaRPr lang="tr-TR"/>
          </a:p>
        </p:txBody>
      </p:sp>
      <p:sp>
        <p:nvSpPr>
          <p:cNvPr id="7"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8" name="Rectangle 5"/>
          <p:cNvSpPr>
            <a:spLocks noChangeArrowheads="1"/>
          </p:cNvSpPr>
          <p:nvPr/>
        </p:nvSpPr>
        <p:spPr bwMode="auto">
          <a:xfrm>
            <a:off x="2960529" y="3008606"/>
            <a:ext cx="3786838"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457200" algn="l"/>
              </a:tabLst>
            </a:pPr>
            <a:r>
              <a:rPr kumimoji="0" lang="tr-TR" sz="1400" b="1" i="0" u="none" strike="noStrike" cap="none" normalizeH="0" baseline="0" dirty="0" smtClean="0">
                <a:ln>
                  <a:noFill/>
                </a:ln>
                <a:solidFill>
                  <a:srgbClr val="000000"/>
                </a:solidFill>
                <a:effectLst/>
                <a:latin typeface="+mn-lt"/>
                <a:ea typeface="Times New Roman" panose="02020603050405020304" pitchFamily="18" charset="0"/>
              </a:rPr>
              <a:t>Akıllı Yönetim</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tab pos="457200" algn="l"/>
              </a:tabLst>
            </a:pPr>
            <a:r>
              <a:rPr kumimoji="0" lang="tr-TR" sz="1400" b="0" i="0" u="none" strike="noStrike" cap="none" normalizeH="0" baseline="0" dirty="0" smtClean="0">
                <a:ln>
                  <a:noFill/>
                </a:ln>
                <a:solidFill>
                  <a:srgbClr val="000000"/>
                </a:solidFill>
                <a:effectLst/>
                <a:latin typeface="+mn-lt"/>
                <a:ea typeface="Times New Roman" panose="02020603050405020304" pitchFamily="18" charset="0"/>
                <a:cs typeface="Times New Roman" panose="02020603050405020304" pitchFamily="18" charset="0"/>
              </a:rPr>
              <a:t>İdari verimlilik</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tab pos="457200" algn="l"/>
              </a:tabLst>
            </a:pPr>
            <a:r>
              <a:rPr kumimoji="0" lang="tr-TR" sz="1400" b="0" i="0" u="none" strike="noStrike" cap="none" normalizeH="0" baseline="0" dirty="0" smtClean="0">
                <a:ln>
                  <a:noFill/>
                </a:ln>
                <a:solidFill>
                  <a:srgbClr val="000000"/>
                </a:solidFill>
                <a:effectLst/>
                <a:latin typeface="+mn-lt"/>
                <a:ea typeface="Times New Roman" panose="02020603050405020304" pitchFamily="18" charset="0"/>
                <a:cs typeface="Times New Roman" panose="02020603050405020304" pitchFamily="18" charset="0"/>
              </a:rPr>
              <a:t>Müşterek çalışma</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tab pos="457200" algn="l"/>
              </a:tabLst>
            </a:pPr>
            <a:r>
              <a:rPr kumimoji="0" lang="tr-TR" sz="1400" b="0" i="0" u="none" strike="noStrike" cap="none" normalizeH="0" baseline="0" dirty="0" smtClean="0">
                <a:ln>
                  <a:noFill/>
                </a:ln>
                <a:solidFill>
                  <a:srgbClr val="000000"/>
                </a:solidFill>
                <a:effectLst/>
                <a:latin typeface="+mn-lt"/>
                <a:ea typeface="Times New Roman" panose="02020603050405020304" pitchFamily="18" charset="0"/>
                <a:cs typeface="Times New Roman" panose="02020603050405020304" pitchFamily="18" charset="0"/>
              </a:rPr>
              <a:t>Hizmet iyileştirmesi</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tab pos="457200" algn="l"/>
              </a:tabLst>
            </a:pPr>
            <a:r>
              <a:rPr kumimoji="0" lang="tr-TR" sz="1400" b="0" i="0" u="none" strike="noStrike" cap="none" normalizeH="0" baseline="0" dirty="0" smtClean="0">
                <a:ln>
                  <a:noFill/>
                </a:ln>
                <a:solidFill>
                  <a:srgbClr val="000000"/>
                </a:solidFill>
                <a:effectLst/>
                <a:latin typeface="+mn-lt"/>
                <a:ea typeface="Times New Roman" panose="02020603050405020304" pitchFamily="18" charset="0"/>
                <a:cs typeface="Times New Roman" panose="02020603050405020304" pitchFamily="18" charset="0"/>
              </a:rPr>
              <a:t>Veri ve kanıt bazlı politika oluşturma</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tab pos="457200" algn="l"/>
              </a:tabLst>
            </a:pPr>
            <a:r>
              <a:rPr kumimoji="0" lang="tr-TR" sz="1400" b="0" i="0" u="none" strike="noStrike" cap="none" normalizeH="0" baseline="0" dirty="0" smtClean="0">
                <a:ln>
                  <a:noFill/>
                </a:ln>
                <a:solidFill>
                  <a:srgbClr val="000000"/>
                </a:solidFill>
                <a:effectLst/>
                <a:latin typeface="+mn-lt"/>
                <a:ea typeface="Times New Roman" panose="02020603050405020304" pitchFamily="18" charset="0"/>
                <a:cs typeface="Times New Roman" panose="02020603050405020304" pitchFamily="18" charset="0"/>
              </a:rPr>
              <a:t>İşbirlikçi, açık ve vatandaş odaklı yönetişim şekilleri</a:t>
            </a:r>
            <a:endParaRPr kumimoji="0" lang="tr-TR" sz="1400" b="0" i="0" u="none" strike="noStrike" cap="none" normalizeH="0" baseline="0" dirty="0" smtClean="0">
              <a:ln>
                <a:noFill/>
              </a:ln>
              <a:solidFill>
                <a:schemeClr val="tx1"/>
              </a:solidFill>
              <a:effectLst/>
              <a:latin typeface="+mn-lt"/>
              <a:ea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tab pos="457200" algn="l"/>
              </a:tabLst>
            </a:pP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2982452" y="4027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3" name="Dikdörtgen 12"/>
          <p:cNvSpPr/>
          <p:nvPr/>
        </p:nvSpPr>
        <p:spPr>
          <a:xfrm>
            <a:off x="2958360" y="5013274"/>
            <a:ext cx="3227280" cy="1215717"/>
          </a:xfrm>
          <a:prstGeom prst="rect">
            <a:avLst/>
          </a:prstGeom>
        </p:spPr>
        <p:txBody>
          <a:bodyPr wrap="square">
            <a:spAutoFit/>
          </a:bodyPr>
          <a:lstStyle/>
          <a:p>
            <a:pPr indent="450215">
              <a:lnSpc>
                <a:spcPct val="150000"/>
              </a:lnSpc>
              <a:spcAft>
                <a:spcPts val="0"/>
              </a:spcAft>
            </a:pPr>
            <a:r>
              <a:rPr lang="tr-TR" sz="1400" b="1" dirty="0">
                <a:solidFill>
                  <a:srgbClr val="000000"/>
                </a:solidFill>
                <a:ea typeface="Times New Roman" panose="02020603050405020304" pitchFamily="18" charset="0"/>
              </a:rPr>
              <a:t>Akıllı Şehir Yönetişimi</a:t>
            </a:r>
            <a:endParaRPr lang="tr-TR" sz="1400" dirty="0">
              <a:ea typeface="Times New Roman" panose="02020603050405020304" pitchFamily="18" charset="0"/>
            </a:endParaRPr>
          </a:p>
          <a:p>
            <a:pPr marL="342900" lvl="0" indent="-342900">
              <a:spcBef>
                <a:spcPts val="600"/>
              </a:spcBef>
              <a:spcAft>
                <a:spcPts val="0"/>
              </a:spcAft>
              <a:buFont typeface="Arial" panose="020B0604020202020204" pitchFamily="34" charset="0"/>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Şehirlerde hayat kalitesini artırma</a:t>
            </a:r>
            <a:endParaRPr lang="tr-TR" sz="1400" dirty="0">
              <a:ea typeface="Times New Roman" panose="02020603050405020304" pitchFamily="18" charset="0"/>
              <a:cs typeface="Times New Roman" panose="02020603050405020304" pitchFamily="18" charset="0"/>
            </a:endParaRPr>
          </a:p>
          <a:p>
            <a:pPr marL="342900" lvl="0" indent="-342900">
              <a:spcBef>
                <a:spcPts val="600"/>
              </a:spcBef>
              <a:spcAft>
                <a:spcPts val="0"/>
              </a:spcAft>
              <a:buFont typeface="Arial" panose="020B0604020202020204" pitchFamily="34" charset="0"/>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Bağlamsal koşullar, yönetişim modelleri ve kamu değeri</a:t>
            </a:r>
            <a:endParaRPr lang="tr-TR" sz="1400" dirty="0">
              <a:effectLst/>
              <a:ea typeface="Times New Roman" panose="02020603050405020304" pitchFamily="18" charset="0"/>
              <a:cs typeface="Times New Roman" panose="02020603050405020304" pitchFamily="18" charset="0"/>
            </a:endParaRPr>
          </a:p>
        </p:txBody>
      </p:sp>
      <p:sp>
        <p:nvSpPr>
          <p:cNvPr id="17" name="Ok: Sağ 23">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0FB6023-F77C-4AE9-8C10-E6143428802E}"/>
              </a:ext>
            </a:extLst>
          </p:cNvPr>
          <p:cNvSpPr/>
          <p:nvPr/>
        </p:nvSpPr>
        <p:spPr>
          <a:xfrm rot="16200000" flipH="1" flipV="1">
            <a:off x="3811098" y="4651651"/>
            <a:ext cx="693420" cy="252730"/>
          </a:xfrm>
          <a:prstGeom prst="rightArrow">
            <a:avLst/>
          </a:prstGeom>
          <a:solidFill>
            <a:srgbClr val="4F81BD"/>
          </a:solidFill>
          <a:ln w="25400" cap="flat" cmpd="sng" algn="ctr">
            <a:solidFill>
              <a:srgbClr val="4F81BD">
                <a:shade val="50000"/>
              </a:srgbClr>
            </a:solidFill>
            <a:prstDash val="solid"/>
          </a:ln>
          <a:effectLst/>
        </p:spPr>
        <p:txBody>
          <a:bodyPr rtlCol="0" anchor="ctr"/>
          <a:lstStyle/>
          <a:p>
            <a:endParaRPr lang="tr-TR"/>
          </a:p>
        </p:txBody>
      </p:sp>
    </p:spTree>
    <p:extLst>
      <p:ext uri="{BB962C8B-B14F-4D97-AF65-F5344CB8AC3E}">
        <p14:creationId xmlns:p14="http://schemas.microsoft.com/office/powerpoint/2010/main" val="281073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620250" y="722332"/>
            <a:ext cx="7541111" cy="748408"/>
          </a:xfrm>
        </p:spPr>
        <p:txBody>
          <a:bodyPr>
            <a:normAutofit lnSpcReduction="10000"/>
          </a:bodyPr>
          <a:lstStyle/>
          <a:p>
            <a:r>
              <a:rPr lang="en-GB" dirty="0"/>
              <a:t>AKILLI ŞEHİR YÖNETİŞİMİNİN ETKİLEŞİM SAĞLADIĞI ALANLAR VE </a:t>
            </a:r>
            <a:r>
              <a:rPr lang="en-GB" dirty="0" smtClean="0"/>
              <a:t>KAZANIMLAR</a:t>
            </a:r>
            <a:r>
              <a:rPr lang="tr-TR" dirty="0" smtClean="0"/>
              <a:t> - 1</a:t>
            </a:r>
            <a:r>
              <a:rPr lang="en-GB" dirty="0" smtClean="0"/>
              <a:t> </a:t>
            </a:r>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216016" y="6528161"/>
            <a:ext cx="7363690" cy="3862387"/>
          </a:xfrm>
        </p:spPr>
        <p:txBody>
          <a:bodyPr>
            <a:noAutofit/>
          </a:bodyPr>
          <a:lstStyle/>
          <a:p>
            <a:pPr lvl="0"/>
            <a:r>
              <a:rPr lang="tr-TR" sz="1200" b="1" dirty="0"/>
              <a:t/>
            </a:r>
            <a:br>
              <a:rPr lang="tr-TR" sz="1200" b="1" dirty="0"/>
            </a:br>
            <a:endParaRPr lang="tr-TR" sz="1200" dirty="0"/>
          </a:p>
        </p:txBody>
      </p:sp>
      <p:sp>
        <p:nvSpPr>
          <p:cNvPr id="10" name="Rectangle 7"/>
          <p:cNvSpPr>
            <a:spLocks noChangeArrowheads="1"/>
          </p:cNvSpPr>
          <p:nvPr/>
        </p:nvSpPr>
        <p:spPr bwMode="auto">
          <a:xfrm>
            <a:off x="2402005" y="188827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82550" algn="l"/>
              </a:tabLst>
              <a:defRPr>
                <a:solidFill>
                  <a:schemeClr val="tx1"/>
                </a:solidFill>
                <a:latin typeface="Arial" panose="020B0604020202020204" pitchFamily="34" charset="0"/>
              </a:defRPr>
            </a:lvl1pPr>
            <a:lvl2pPr eaLnBrk="0" fontAlgn="base" hangingPunct="0">
              <a:spcBef>
                <a:spcPct val="0"/>
              </a:spcBef>
              <a:spcAft>
                <a:spcPct val="0"/>
              </a:spcAft>
              <a:tabLst>
                <a:tab pos="-82550" algn="l"/>
              </a:tabLst>
              <a:defRPr>
                <a:solidFill>
                  <a:schemeClr val="tx1"/>
                </a:solidFill>
                <a:latin typeface="Arial" panose="020B0604020202020204" pitchFamily="34" charset="0"/>
              </a:defRPr>
            </a:lvl2pPr>
            <a:lvl3pPr eaLnBrk="0" fontAlgn="base" hangingPunct="0">
              <a:spcBef>
                <a:spcPct val="0"/>
              </a:spcBef>
              <a:spcAft>
                <a:spcPct val="0"/>
              </a:spcAft>
              <a:tabLst>
                <a:tab pos="-82550" algn="l"/>
              </a:tabLst>
              <a:defRPr>
                <a:solidFill>
                  <a:schemeClr val="tx1"/>
                </a:solidFill>
                <a:latin typeface="Arial" panose="020B0604020202020204" pitchFamily="34" charset="0"/>
              </a:defRPr>
            </a:lvl3pPr>
            <a:lvl4pPr eaLnBrk="0" fontAlgn="base" hangingPunct="0">
              <a:spcBef>
                <a:spcPct val="0"/>
              </a:spcBef>
              <a:spcAft>
                <a:spcPct val="0"/>
              </a:spcAft>
              <a:tabLst>
                <a:tab pos="-82550" algn="l"/>
              </a:tabLst>
              <a:defRPr>
                <a:solidFill>
                  <a:schemeClr val="tx1"/>
                </a:solidFill>
                <a:latin typeface="Arial" panose="020B0604020202020204" pitchFamily="34" charset="0"/>
              </a:defRPr>
            </a:lvl4pPr>
            <a:lvl5pPr eaLnBrk="0" fontAlgn="base" hangingPunct="0">
              <a:spcBef>
                <a:spcPct val="0"/>
              </a:spcBef>
              <a:spcAft>
                <a:spcPct val="0"/>
              </a:spcAft>
              <a:tabLst>
                <a:tab pos="-82550" algn="l"/>
              </a:tabLst>
              <a:defRPr>
                <a:solidFill>
                  <a:schemeClr val="tx1"/>
                </a:solidFill>
                <a:latin typeface="Arial" panose="020B0604020202020204" pitchFamily="34" charset="0"/>
              </a:defRPr>
            </a:lvl5pPr>
            <a:lvl6pPr eaLnBrk="0" fontAlgn="base" hangingPunct="0">
              <a:spcBef>
                <a:spcPct val="0"/>
              </a:spcBef>
              <a:spcAft>
                <a:spcPct val="0"/>
              </a:spcAft>
              <a:tabLst>
                <a:tab pos="-82550" algn="l"/>
              </a:tabLst>
              <a:defRPr>
                <a:solidFill>
                  <a:schemeClr val="tx1"/>
                </a:solidFill>
                <a:latin typeface="Arial" panose="020B0604020202020204" pitchFamily="34" charset="0"/>
              </a:defRPr>
            </a:lvl6pPr>
            <a:lvl7pPr eaLnBrk="0" fontAlgn="base" hangingPunct="0">
              <a:spcBef>
                <a:spcPct val="0"/>
              </a:spcBef>
              <a:spcAft>
                <a:spcPct val="0"/>
              </a:spcAft>
              <a:tabLst>
                <a:tab pos="-82550" algn="l"/>
              </a:tabLst>
              <a:defRPr>
                <a:solidFill>
                  <a:schemeClr val="tx1"/>
                </a:solidFill>
                <a:latin typeface="Arial" panose="020B0604020202020204" pitchFamily="34" charset="0"/>
              </a:defRPr>
            </a:lvl7pPr>
            <a:lvl8pPr eaLnBrk="0" fontAlgn="base" hangingPunct="0">
              <a:spcBef>
                <a:spcPct val="0"/>
              </a:spcBef>
              <a:spcAft>
                <a:spcPct val="0"/>
              </a:spcAft>
              <a:tabLst>
                <a:tab pos="-82550" algn="l"/>
              </a:tabLst>
              <a:defRPr>
                <a:solidFill>
                  <a:schemeClr val="tx1"/>
                </a:solidFill>
                <a:latin typeface="Arial" panose="020B0604020202020204" pitchFamily="34" charset="0"/>
              </a:defRPr>
            </a:lvl8pPr>
            <a:lvl9pPr eaLnBrk="0" fontAlgn="base" hangingPunct="0">
              <a:spcBef>
                <a:spcPct val="0"/>
              </a:spcBef>
              <a:spcAft>
                <a:spcPct val="0"/>
              </a:spcAft>
              <a:tabLst>
                <a:tab pos="-82550"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82550" algn="l"/>
              </a:tabLst>
            </a:pPr>
            <a:r>
              <a:rPr kumimoji="0" lang="tr-TR" sz="1400" b="0" i="0" strike="noStrike" cap="none" normalizeH="0" baseline="0" dirty="0" smtClean="0">
                <a:ln>
                  <a:noFill/>
                </a:ln>
                <a:solidFill>
                  <a:srgbClr val="000000"/>
                </a:solidFill>
                <a:effectLst/>
                <a:latin typeface="+mn-lt"/>
                <a:ea typeface="Times New Roman" panose="02020603050405020304" pitchFamily="18" charset="0"/>
              </a:rPr>
              <a:t>             </a:t>
            </a: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8"/>
          <p:cNvSpPr>
            <a:spLocks noChangeArrowheads="1"/>
          </p:cNvSpPr>
          <p:nvPr/>
        </p:nvSpPr>
        <p:spPr bwMode="auto">
          <a:xfrm>
            <a:off x="191069" y="23951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6"/>
          <p:cNvSpPr>
            <a:spLocks noChangeArrowheads="1"/>
          </p:cNvSpPr>
          <p:nvPr/>
        </p:nvSpPr>
        <p:spPr bwMode="auto">
          <a:xfrm>
            <a:off x="2982452" y="4027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Dikdörtgen 4"/>
          <p:cNvSpPr/>
          <p:nvPr/>
        </p:nvSpPr>
        <p:spPr>
          <a:xfrm>
            <a:off x="152400" y="1403482"/>
            <a:ext cx="7681415" cy="5247590"/>
          </a:xfrm>
          <a:prstGeom prst="rect">
            <a:avLst/>
          </a:prstGeom>
        </p:spPr>
        <p:txBody>
          <a:bodyPr wrap="square">
            <a:spAutoFit/>
          </a:bodyPr>
          <a:lstStyle/>
          <a:p>
            <a:pPr marL="742950" lvl="1" indent="-285750">
              <a:lnSpc>
                <a:spcPct val="150000"/>
              </a:lnSpc>
              <a:spcBef>
                <a:spcPts val="600"/>
              </a:spcBef>
              <a:spcAft>
                <a:spcPts val="600"/>
              </a:spcAft>
              <a:buFont typeface="+mj-lt"/>
              <a:buAutoNum type="arabicPeriod"/>
            </a:pPr>
            <a:r>
              <a:rPr lang="tr-TR" sz="1400" b="1" dirty="0">
                <a:solidFill>
                  <a:srgbClr val="0A0A0A"/>
                </a:solidFill>
                <a:ea typeface="Times New Roman" panose="02020603050405020304" pitchFamily="18" charset="0"/>
                <a:cs typeface="Times New Roman" panose="02020603050405020304" pitchFamily="18" charset="0"/>
              </a:rPr>
              <a:t>Yönetimde Şeffaflığın Sağlanması ve Yönetime Olan Güvenin Arttırılması: </a:t>
            </a:r>
            <a:endParaRPr lang="tr-TR" sz="1400" dirty="0">
              <a:ea typeface="Calibri" panose="020F0502020204030204" pitchFamily="34" charset="0"/>
              <a:cs typeface="Times New Roman" panose="02020603050405020304" pitchFamily="18" charset="0"/>
            </a:endParaRPr>
          </a:p>
          <a:p>
            <a:pPr indent="450215">
              <a:lnSpc>
                <a:spcPct val="150000"/>
              </a:lnSpc>
              <a:spcBef>
                <a:spcPts val="600"/>
              </a:spcBef>
              <a:spcAft>
                <a:spcPts val="600"/>
              </a:spcAft>
            </a:pPr>
            <a:r>
              <a:rPr lang="tr-TR" sz="1400" dirty="0">
                <a:solidFill>
                  <a:srgbClr val="0A0A0A"/>
                </a:solidFill>
                <a:ea typeface="Times New Roman" panose="02020603050405020304" pitchFamily="18" charset="0"/>
                <a:cs typeface="Times New Roman" panose="02020603050405020304" pitchFamily="18" charset="0"/>
              </a:rPr>
              <a:t>Geleneksel kamu yönetimi anlayışının en belirgin </a:t>
            </a:r>
            <a:r>
              <a:rPr lang="tr-TR" sz="1400" dirty="0" err="1" smtClean="0">
                <a:solidFill>
                  <a:srgbClr val="0A0A0A"/>
                </a:solidFill>
                <a:ea typeface="Times New Roman" panose="02020603050405020304" pitchFamily="18" charset="0"/>
                <a:cs typeface="Times New Roman" panose="02020603050405020304" pitchFamily="18" charset="0"/>
              </a:rPr>
              <a:t>özelliklerİnden</a:t>
            </a:r>
            <a:r>
              <a:rPr lang="tr-TR" sz="1400" dirty="0" smtClean="0">
                <a:solidFill>
                  <a:srgbClr val="0A0A0A"/>
                </a:solidFill>
                <a:ea typeface="Times New Roman" panose="02020603050405020304" pitchFamily="18" charset="0"/>
                <a:cs typeface="Times New Roman" panose="02020603050405020304" pitchFamily="18" charset="0"/>
              </a:rPr>
              <a:t> </a:t>
            </a:r>
            <a:r>
              <a:rPr lang="tr-TR" sz="1400" dirty="0">
                <a:solidFill>
                  <a:srgbClr val="0A0A0A"/>
                </a:solidFill>
                <a:ea typeface="Times New Roman" panose="02020603050405020304" pitchFamily="18" charset="0"/>
                <a:cs typeface="Times New Roman" panose="02020603050405020304" pitchFamily="18" charset="0"/>
              </a:rPr>
              <a:t>biri kamu yönetiminin işleyişinde gizliliğin ön planda tutulmasıdır. Yönetimde şeffaflık sayesinde vatandaşlar pasif bir siyasi özne olmaktan çıkarak, sorumlulardan hesap soran, denetim mekanizmaları içinde yer alan bir özne hale gelebileceklerdir.  Kamu yönetimindeki bu yeni yaklaşımlar katılımcı, vatandaşın talep ve beklentilerine duyarlı, bilgi teknolojilerinden faydalanan bir şekilde ortaya çıkmasına neden olmuştur. Bu anlayış, vatandaşın karar alma süreçlerine katılmasını, kamu yönetimi ve hizmetleriyle ilgili bilgi almasını ve kamu hizmetlerinin vatandaş odaklı hale getirilmesini de içermektedir. </a:t>
            </a:r>
            <a:endParaRPr lang="tr-TR" sz="1400" dirty="0">
              <a:ea typeface="Calibri" panose="020F0502020204030204" pitchFamily="34" charset="0"/>
              <a:cs typeface="Times New Roman" panose="02020603050405020304" pitchFamily="18" charset="0"/>
            </a:endParaRPr>
          </a:p>
          <a:p>
            <a:pPr indent="450215">
              <a:lnSpc>
                <a:spcPct val="150000"/>
              </a:lnSpc>
              <a:spcBef>
                <a:spcPts val="600"/>
              </a:spcBef>
              <a:spcAft>
                <a:spcPts val="600"/>
              </a:spcAft>
            </a:pPr>
            <a:r>
              <a:rPr lang="tr-TR" sz="1400" dirty="0" err="1">
                <a:solidFill>
                  <a:srgbClr val="0A0A0A"/>
                </a:solidFill>
                <a:ea typeface="Times New Roman" panose="02020603050405020304" pitchFamily="18" charset="0"/>
                <a:cs typeface="Times New Roman" panose="02020603050405020304" pitchFamily="18" charset="0"/>
              </a:rPr>
              <a:t>Pandemi</a:t>
            </a:r>
            <a:r>
              <a:rPr lang="tr-TR" sz="1400" dirty="0">
                <a:solidFill>
                  <a:srgbClr val="0A0A0A"/>
                </a:solidFill>
                <a:ea typeface="Times New Roman" panose="02020603050405020304" pitchFamily="18" charset="0"/>
                <a:cs typeface="Times New Roman" panose="02020603050405020304" pitchFamily="18" charset="0"/>
              </a:rPr>
              <a:t> sonrası gelişen dijital dönüşüm süreci kamu kurumlarının da hızla değişimini ve gelişimi beraberinde getirecektir.  Bu çerçevede kamu kurumlarının, bireyleri idari işleyişine egemen olan ilkenin, kamu yararı olduğuna inandırmasının ve Kamu-birey ilişkisinde güven sorununun aşmasının en kolay yolu şeffaflığın sağlanmasıdır. Şeffaflık en genel anlamda, idarenin tüm vatandaşlar tarafından görülebilmesi, idareden her türlü bilgi alınması, idari etkinliklerin ve projelerin görülebilmesi, izlenmesi, gelişmelerden haberdar olunması, alınan ön kararlara katkı sunulması anlamına gelmektedir. (Sürekli, 2013)</a:t>
            </a:r>
            <a:r>
              <a:rPr lang="tr-TR" sz="1400"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995710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347296" y="722332"/>
            <a:ext cx="7814066" cy="748408"/>
          </a:xfrm>
        </p:spPr>
        <p:txBody>
          <a:bodyPr>
            <a:noAutofit/>
          </a:bodyPr>
          <a:lstStyle/>
          <a:p>
            <a:pPr marL="0" lvl="1" indent="0">
              <a:spcBef>
                <a:spcPts val="1000"/>
              </a:spcBef>
              <a:buNone/>
            </a:pPr>
            <a:r>
              <a:rPr lang="en-GB" b="1" dirty="0" smtClean="0"/>
              <a:t>AKILLI </a:t>
            </a:r>
            <a:r>
              <a:rPr lang="en-GB" b="1" dirty="0"/>
              <a:t>ŞEHİR YÖNETİŞİMİNİN ETKİLEŞİM SAĞLADIĞI ALANLAR VE KAZANIMLAR</a:t>
            </a:r>
            <a:r>
              <a:rPr lang="tr-TR" b="1" dirty="0"/>
              <a:t> - </a:t>
            </a:r>
            <a:r>
              <a:rPr lang="tr-TR" b="1" dirty="0" smtClean="0"/>
              <a:t>2</a:t>
            </a:r>
            <a:r>
              <a:rPr lang="en-GB" b="1" dirty="0" smtClean="0"/>
              <a:t> </a:t>
            </a:r>
            <a:endParaRPr lang="tr-TR" b="1" dirty="0"/>
          </a:p>
          <a:p>
            <a:pPr marL="0" lvl="1" indent="0">
              <a:spcBef>
                <a:spcPts val="1000"/>
              </a:spcBef>
              <a:buNone/>
            </a:pPr>
            <a:r>
              <a:rPr lang="tr-TR" b="1" dirty="0" smtClean="0"/>
              <a:t>, </a:t>
            </a:r>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216016" y="6528161"/>
            <a:ext cx="7363690" cy="3862387"/>
          </a:xfrm>
        </p:spPr>
        <p:txBody>
          <a:bodyPr>
            <a:noAutofit/>
          </a:bodyPr>
          <a:lstStyle/>
          <a:p>
            <a:pPr lvl="0"/>
            <a:r>
              <a:rPr lang="tr-TR" sz="1200" b="1" dirty="0"/>
              <a:t/>
            </a:r>
            <a:br>
              <a:rPr lang="tr-TR" sz="1200" b="1" dirty="0"/>
            </a:br>
            <a:endParaRPr lang="tr-TR" sz="1200" dirty="0"/>
          </a:p>
        </p:txBody>
      </p:sp>
      <p:sp>
        <p:nvSpPr>
          <p:cNvPr id="10" name="Rectangle 7"/>
          <p:cNvSpPr>
            <a:spLocks noChangeArrowheads="1"/>
          </p:cNvSpPr>
          <p:nvPr/>
        </p:nvSpPr>
        <p:spPr bwMode="auto">
          <a:xfrm>
            <a:off x="2402005" y="188827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82550" algn="l"/>
              </a:tabLst>
              <a:defRPr>
                <a:solidFill>
                  <a:schemeClr val="tx1"/>
                </a:solidFill>
                <a:latin typeface="Arial" panose="020B0604020202020204" pitchFamily="34" charset="0"/>
              </a:defRPr>
            </a:lvl1pPr>
            <a:lvl2pPr eaLnBrk="0" fontAlgn="base" hangingPunct="0">
              <a:spcBef>
                <a:spcPct val="0"/>
              </a:spcBef>
              <a:spcAft>
                <a:spcPct val="0"/>
              </a:spcAft>
              <a:tabLst>
                <a:tab pos="-82550" algn="l"/>
              </a:tabLst>
              <a:defRPr>
                <a:solidFill>
                  <a:schemeClr val="tx1"/>
                </a:solidFill>
                <a:latin typeface="Arial" panose="020B0604020202020204" pitchFamily="34" charset="0"/>
              </a:defRPr>
            </a:lvl2pPr>
            <a:lvl3pPr eaLnBrk="0" fontAlgn="base" hangingPunct="0">
              <a:spcBef>
                <a:spcPct val="0"/>
              </a:spcBef>
              <a:spcAft>
                <a:spcPct val="0"/>
              </a:spcAft>
              <a:tabLst>
                <a:tab pos="-82550" algn="l"/>
              </a:tabLst>
              <a:defRPr>
                <a:solidFill>
                  <a:schemeClr val="tx1"/>
                </a:solidFill>
                <a:latin typeface="Arial" panose="020B0604020202020204" pitchFamily="34" charset="0"/>
              </a:defRPr>
            </a:lvl3pPr>
            <a:lvl4pPr eaLnBrk="0" fontAlgn="base" hangingPunct="0">
              <a:spcBef>
                <a:spcPct val="0"/>
              </a:spcBef>
              <a:spcAft>
                <a:spcPct val="0"/>
              </a:spcAft>
              <a:tabLst>
                <a:tab pos="-82550" algn="l"/>
              </a:tabLst>
              <a:defRPr>
                <a:solidFill>
                  <a:schemeClr val="tx1"/>
                </a:solidFill>
                <a:latin typeface="Arial" panose="020B0604020202020204" pitchFamily="34" charset="0"/>
              </a:defRPr>
            </a:lvl4pPr>
            <a:lvl5pPr eaLnBrk="0" fontAlgn="base" hangingPunct="0">
              <a:spcBef>
                <a:spcPct val="0"/>
              </a:spcBef>
              <a:spcAft>
                <a:spcPct val="0"/>
              </a:spcAft>
              <a:tabLst>
                <a:tab pos="-82550" algn="l"/>
              </a:tabLst>
              <a:defRPr>
                <a:solidFill>
                  <a:schemeClr val="tx1"/>
                </a:solidFill>
                <a:latin typeface="Arial" panose="020B0604020202020204" pitchFamily="34" charset="0"/>
              </a:defRPr>
            </a:lvl5pPr>
            <a:lvl6pPr eaLnBrk="0" fontAlgn="base" hangingPunct="0">
              <a:spcBef>
                <a:spcPct val="0"/>
              </a:spcBef>
              <a:spcAft>
                <a:spcPct val="0"/>
              </a:spcAft>
              <a:tabLst>
                <a:tab pos="-82550" algn="l"/>
              </a:tabLst>
              <a:defRPr>
                <a:solidFill>
                  <a:schemeClr val="tx1"/>
                </a:solidFill>
                <a:latin typeface="Arial" panose="020B0604020202020204" pitchFamily="34" charset="0"/>
              </a:defRPr>
            </a:lvl6pPr>
            <a:lvl7pPr eaLnBrk="0" fontAlgn="base" hangingPunct="0">
              <a:spcBef>
                <a:spcPct val="0"/>
              </a:spcBef>
              <a:spcAft>
                <a:spcPct val="0"/>
              </a:spcAft>
              <a:tabLst>
                <a:tab pos="-82550" algn="l"/>
              </a:tabLst>
              <a:defRPr>
                <a:solidFill>
                  <a:schemeClr val="tx1"/>
                </a:solidFill>
                <a:latin typeface="Arial" panose="020B0604020202020204" pitchFamily="34" charset="0"/>
              </a:defRPr>
            </a:lvl7pPr>
            <a:lvl8pPr eaLnBrk="0" fontAlgn="base" hangingPunct="0">
              <a:spcBef>
                <a:spcPct val="0"/>
              </a:spcBef>
              <a:spcAft>
                <a:spcPct val="0"/>
              </a:spcAft>
              <a:tabLst>
                <a:tab pos="-82550" algn="l"/>
              </a:tabLst>
              <a:defRPr>
                <a:solidFill>
                  <a:schemeClr val="tx1"/>
                </a:solidFill>
                <a:latin typeface="Arial" panose="020B0604020202020204" pitchFamily="34" charset="0"/>
              </a:defRPr>
            </a:lvl8pPr>
            <a:lvl9pPr eaLnBrk="0" fontAlgn="base" hangingPunct="0">
              <a:spcBef>
                <a:spcPct val="0"/>
              </a:spcBef>
              <a:spcAft>
                <a:spcPct val="0"/>
              </a:spcAft>
              <a:tabLst>
                <a:tab pos="-82550"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82550" algn="l"/>
              </a:tabLst>
            </a:pPr>
            <a:r>
              <a:rPr kumimoji="0" lang="tr-TR" sz="1400" b="0" i="0" strike="noStrike" cap="none" normalizeH="0" baseline="0" dirty="0" smtClean="0">
                <a:ln>
                  <a:noFill/>
                </a:ln>
                <a:solidFill>
                  <a:srgbClr val="000000"/>
                </a:solidFill>
                <a:effectLst/>
                <a:latin typeface="+mn-lt"/>
                <a:ea typeface="Times New Roman" panose="02020603050405020304" pitchFamily="18" charset="0"/>
              </a:rPr>
              <a:t>             </a:t>
            </a: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6"/>
          <p:cNvSpPr>
            <a:spLocks noChangeArrowheads="1"/>
          </p:cNvSpPr>
          <p:nvPr/>
        </p:nvSpPr>
        <p:spPr bwMode="auto">
          <a:xfrm>
            <a:off x="2982452" y="4027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Dikdörtgen 4"/>
          <p:cNvSpPr/>
          <p:nvPr/>
        </p:nvSpPr>
        <p:spPr>
          <a:xfrm>
            <a:off x="152400" y="1470740"/>
            <a:ext cx="7822803" cy="5047536"/>
          </a:xfrm>
          <a:prstGeom prst="rect">
            <a:avLst/>
          </a:prstGeom>
        </p:spPr>
        <p:txBody>
          <a:bodyPr wrap="square">
            <a:spAutoFit/>
          </a:bodyPr>
          <a:lstStyle/>
          <a:p>
            <a:pPr marL="0" lvl="1"/>
            <a:r>
              <a:rPr lang="tr-TR" sz="1400" b="1" dirty="0" smtClean="0"/>
              <a:t>2. Kamu </a:t>
            </a:r>
            <a:r>
              <a:rPr lang="tr-TR" sz="1400" b="1" dirty="0"/>
              <a:t>– </a:t>
            </a:r>
            <a:r>
              <a:rPr lang="tr-TR" sz="1400" b="1" dirty="0" smtClean="0"/>
              <a:t>Vatandaş</a:t>
            </a:r>
            <a:r>
              <a:rPr lang="tr-TR" sz="1400" b="1" dirty="0"/>
              <a:t>, </a:t>
            </a:r>
            <a:r>
              <a:rPr lang="tr-TR" sz="1400" b="1" dirty="0" smtClean="0"/>
              <a:t>Kamu </a:t>
            </a:r>
            <a:r>
              <a:rPr lang="tr-TR" sz="1400" b="1" dirty="0"/>
              <a:t>– </a:t>
            </a:r>
            <a:r>
              <a:rPr lang="tr-TR" sz="1400" b="1" dirty="0" smtClean="0"/>
              <a:t>Özel </a:t>
            </a:r>
            <a:r>
              <a:rPr lang="tr-TR" sz="1400" b="1" dirty="0"/>
              <a:t>sektör, </a:t>
            </a:r>
            <a:r>
              <a:rPr lang="tr-TR" sz="1400" b="1" dirty="0" smtClean="0"/>
              <a:t>Kamu </a:t>
            </a:r>
            <a:r>
              <a:rPr lang="tr-TR" sz="1400" b="1" dirty="0"/>
              <a:t>– </a:t>
            </a:r>
            <a:r>
              <a:rPr lang="tr-TR" sz="1400" b="1" dirty="0" smtClean="0"/>
              <a:t>Kamu İş Birliklerinin Desteklenmesi</a:t>
            </a:r>
            <a:r>
              <a:rPr lang="tr-TR" sz="1400" b="1" dirty="0"/>
              <a:t>,</a:t>
            </a:r>
            <a:r>
              <a:rPr lang="tr-TR" sz="1400" dirty="0"/>
              <a:t> </a:t>
            </a:r>
            <a:r>
              <a:rPr lang="tr-TR" sz="1400" b="1" dirty="0" smtClean="0"/>
              <a:t>Ü</a:t>
            </a:r>
            <a:r>
              <a:rPr lang="en-GB" sz="1400" b="1" dirty="0" err="1" smtClean="0"/>
              <a:t>niversite</a:t>
            </a:r>
            <a:r>
              <a:rPr lang="en-GB" sz="1400" b="1" dirty="0" smtClean="0"/>
              <a:t> </a:t>
            </a:r>
            <a:r>
              <a:rPr lang="en-GB" sz="1400" b="1" dirty="0" err="1"/>
              <a:t>ve</a:t>
            </a:r>
            <a:r>
              <a:rPr lang="en-GB" sz="1400" b="1" dirty="0"/>
              <a:t> </a:t>
            </a:r>
            <a:r>
              <a:rPr lang="tr-TR" sz="1400" b="1" dirty="0" smtClean="0"/>
              <a:t>V</a:t>
            </a:r>
            <a:r>
              <a:rPr lang="en-GB" sz="1400" b="1" dirty="0" err="1" smtClean="0"/>
              <a:t>atandaş</a:t>
            </a:r>
            <a:r>
              <a:rPr lang="en-GB" sz="1400" b="1" dirty="0" smtClean="0"/>
              <a:t> </a:t>
            </a:r>
            <a:r>
              <a:rPr lang="tr-TR" sz="1400" b="1" dirty="0" smtClean="0"/>
              <a:t>E</a:t>
            </a:r>
            <a:r>
              <a:rPr lang="en-GB" sz="1400" b="1" dirty="0" err="1" smtClean="0"/>
              <a:t>tk</a:t>
            </a:r>
            <a:r>
              <a:rPr lang="tr-TR" sz="1400" b="1" dirty="0"/>
              <a:t>i</a:t>
            </a:r>
            <a:r>
              <a:rPr lang="en-GB" sz="1400" b="1" dirty="0" err="1"/>
              <a:t>leş</a:t>
            </a:r>
            <a:r>
              <a:rPr lang="tr-TR" sz="1400" b="1" dirty="0"/>
              <a:t>i</a:t>
            </a:r>
            <a:r>
              <a:rPr lang="en-GB" sz="1400" b="1" dirty="0"/>
              <a:t>m</a:t>
            </a:r>
            <a:r>
              <a:rPr lang="tr-TR" sz="1400" b="1" dirty="0"/>
              <a:t>i</a:t>
            </a:r>
            <a:r>
              <a:rPr lang="en-GB" sz="1400" b="1" dirty="0"/>
              <a:t>n</a:t>
            </a:r>
            <a:r>
              <a:rPr lang="tr-TR" sz="1400" b="1" dirty="0"/>
              <a:t>i</a:t>
            </a:r>
            <a:r>
              <a:rPr lang="en-GB" sz="1400" b="1" dirty="0"/>
              <a:t>n </a:t>
            </a:r>
            <a:r>
              <a:rPr lang="tr-TR" sz="1400" b="1" dirty="0" smtClean="0"/>
              <a:t>T</a:t>
            </a:r>
            <a:r>
              <a:rPr lang="en-GB" sz="1400" b="1" dirty="0" err="1" smtClean="0"/>
              <a:t>eşvik</a:t>
            </a:r>
            <a:r>
              <a:rPr lang="en-GB" sz="1400" b="1" dirty="0" smtClean="0"/>
              <a:t> </a:t>
            </a:r>
            <a:r>
              <a:rPr lang="tr-TR" sz="1400" b="1" dirty="0" smtClean="0"/>
              <a:t>E</a:t>
            </a:r>
            <a:r>
              <a:rPr lang="en-GB" sz="1400" b="1" dirty="0" smtClean="0"/>
              <a:t>d</a:t>
            </a:r>
            <a:r>
              <a:rPr lang="tr-TR" sz="1400" b="1" dirty="0"/>
              <a:t>i</a:t>
            </a:r>
            <a:r>
              <a:rPr lang="en-GB" sz="1400" b="1" dirty="0" err="1"/>
              <a:t>lmes</a:t>
            </a:r>
            <a:r>
              <a:rPr lang="tr-TR" sz="1400" b="1" dirty="0" smtClean="0"/>
              <a:t>inin Önemi</a:t>
            </a:r>
            <a:endParaRPr lang="tr-TR" sz="1400" dirty="0"/>
          </a:p>
          <a:p>
            <a:endParaRPr lang="tr-TR" sz="1400" dirty="0" smtClean="0"/>
          </a:p>
          <a:p>
            <a:r>
              <a:rPr lang="en-GB" sz="1400" dirty="0" err="1" smtClean="0"/>
              <a:t>Akıllı</a:t>
            </a:r>
            <a:r>
              <a:rPr lang="en-GB" sz="1400" dirty="0" smtClean="0"/>
              <a:t> </a:t>
            </a:r>
            <a:r>
              <a:rPr lang="en-GB" sz="1400" dirty="0" err="1"/>
              <a:t>şehir</a:t>
            </a:r>
            <a:r>
              <a:rPr lang="en-GB" sz="1400" dirty="0"/>
              <a:t> </a:t>
            </a:r>
            <a:r>
              <a:rPr lang="en-GB" sz="1400" dirty="0" err="1"/>
              <a:t>yönetişimi</a:t>
            </a:r>
            <a:r>
              <a:rPr lang="en-GB" sz="1400" dirty="0"/>
              <a:t> </a:t>
            </a:r>
            <a:r>
              <a:rPr lang="en-GB" sz="1400" dirty="0" err="1"/>
              <a:t>ile</a:t>
            </a:r>
            <a:r>
              <a:rPr lang="en-GB" sz="1400" dirty="0"/>
              <a:t> </a:t>
            </a:r>
            <a:r>
              <a:rPr lang="en-GB" sz="1400" dirty="0" err="1"/>
              <a:t>Kamu</a:t>
            </a:r>
            <a:r>
              <a:rPr lang="en-GB" sz="1400" dirty="0"/>
              <a:t> -</a:t>
            </a:r>
            <a:r>
              <a:rPr lang="en-GB" sz="1400" dirty="0" err="1"/>
              <a:t>Vatandaş</a:t>
            </a:r>
            <a:r>
              <a:rPr lang="en-GB" sz="1400" dirty="0"/>
              <a:t> / </a:t>
            </a:r>
            <a:r>
              <a:rPr lang="en-GB" sz="1400" dirty="0" err="1"/>
              <a:t>Kamu</a:t>
            </a:r>
            <a:r>
              <a:rPr lang="en-GB" sz="1400" dirty="0"/>
              <a:t> - </a:t>
            </a:r>
            <a:r>
              <a:rPr lang="en-GB" sz="1400" dirty="0" err="1"/>
              <a:t>Özel</a:t>
            </a:r>
            <a:r>
              <a:rPr lang="en-GB" sz="1400" dirty="0"/>
              <a:t> </a:t>
            </a:r>
            <a:r>
              <a:rPr lang="en-GB" sz="1400" dirty="0" err="1"/>
              <a:t>Sektör</a:t>
            </a:r>
            <a:r>
              <a:rPr lang="en-GB" sz="1400" dirty="0"/>
              <a:t> </a:t>
            </a:r>
            <a:r>
              <a:rPr lang="en-GB" sz="1400" dirty="0" err="1"/>
              <a:t>iş</a:t>
            </a:r>
            <a:r>
              <a:rPr lang="en-GB" sz="1400" dirty="0"/>
              <a:t> </a:t>
            </a:r>
            <a:r>
              <a:rPr lang="en-GB" sz="1400" dirty="0" err="1"/>
              <a:t>birlikleri</a:t>
            </a:r>
            <a:r>
              <a:rPr lang="en-GB" sz="1400" dirty="0"/>
              <a:t> </a:t>
            </a:r>
            <a:r>
              <a:rPr lang="en-GB" sz="1400" dirty="0" err="1"/>
              <a:t>aracılığıyla</a:t>
            </a:r>
            <a:r>
              <a:rPr lang="en-GB" sz="1400" dirty="0"/>
              <a:t> </a:t>
            </a:r>
            <a:r>
              <a:rPr lang="en-GB" sz="1400" dirty="0" err="1"/>
              <a:t>Kamu</a:t>
            </a:r>
            <a:r>
              <a:rPr lang="en-GB" sz="1400" dirty="0"/>
              <a:t> </a:t>
            </a:r>
            <a:r>
              <a:rPr lang="en-GB" sz="1400" dirty="0" err="1"/>
              <a:t>hizmetlerine</a:t>
            </a:r>
            <a:r>
              <a:rPr lang="en-GB" sz="1400" dirty="0"/>
              <a:t> </a:t>
            </a:r>
            <a:r>
              <a:rPr lang="en-GB" sz="1400" dirty="0" err="1"/>
              <a:t>ve</a:t>
            </a:r>
            <a:r>
              <a:rPr lang="en-GB" sz="1400" dirty="0"/>
              <a:t> </a:t>
            </a:r>
            <a:r>
              <a:rPr lang="en-GB" sz="1400" dirty="0" err="1"/>
              <a:t>operasyonlarına</a:t>
            </a:r>
            <a:r>
              <a:rPr lang="en-GB" sz="1400" dirty="0"/>
              <a:t> </a:t>
            </a:r>
            <a:r>
              <a:rPr lang="en-GB" sz="1400" dirty="0" err="1"/>
              <a:t>değer</a:t>
            </a:r>
            <a:r>
              <a:rPr lang="en-GB" sz="1400" dirty="0"/>
              <a:t> </a:t>
            </a:r>
            <a:r>
              <a:rPr lang="en-GB" sz="1400" dirty="0" err="1"/>
              <a:t>katma</a:t>
            </a:r>
            <a:r>
              <a:rPr lang="en-GB" sz="1400" dirty="0"/>
              <a:t> </a:t>
            </a:r>
            <a:r>
              <a:rPr lang="en-GB" sz="1400" dirty="0" err="1"/>
              <a:t>amaçlanmaktadır</a:t>
            </a:r>
            <a:r>
              <a:rPr lang="en-GB" sz="1400" dirty="0"/>
              <a:t>. </a:t>
            </a:r>
            <a:r>
              <a:rPr lang="en-GB" sz="1400" dirty="0" err="1"/>
              <a:t>Vatandaşlar</a:t>
            </a:r>
            <a:r>
              <a:rPr lang="en-GB" sz="1400" dirty="0"/>
              <a:t>, </a:t>
            </a:r>
            <a:r>
              <a:rPr lang="en-GB" sz="1400" dirty="0" err="1"/>
              <a:t>Kamu</a:t>
            </a:r>
            <a:r>
              <a:rPr lang="en-GB" sz="1400" dirty="0"/>
              <a:t> da </a:t>
            </a:r>
            <a:r>
              <a:rPr lang="en-GB" sz="1400" dirty="0" err="1"/>
              <a:t>katılabilecekleri</a:t>
            </a:r>
            <a:r>
              <a:rPr lang="en-GB" sz="1400" dirty="0"/>
              <a:t> </a:t>
            </a:r>
            <a:r>
              <a:rPr lang="en-GB" sz="1400" dirty="0" err="1"/>
              <a:t>ve</a:t>
            </a:r>
            <a:r>
              <a:rPr lang="en-GB" sz="1400" dirty="0"/>
              <a:t> </a:t>
            </a:r>
            <a:r>
              <a:rPr lang="en-GB" sz="1400" dirty="0" err="1"/>
              <a:t>etkileşime</a:t>
            </a:r>
            <a:r>
              <a:rPr lang="en-GB" sz="1400" dirty="0"/>
              <a:t> </a:t>
            </a:r>
            <a:r>
              <a:rPr lang="en-GB" sz="1400" dirty="0" err="1"/>
              <a:t>girebilecekleri</a:t>
            </a:r>
            <a:r>
              <a:rPr lang="en-GB" sz="1400" dirty="0"/>
              <a:t> </a:t>
            </a:r>
            <a:r>
              <a:rPr lang="en-GB" sz="1400" dirty="0" err="1"/>
              <a:t>vatandaş</a:t>
            </a:r>
            <a:r>
              <a:rPr lang="en-GB" sz="1400" dirty="0"/>
              <a:t> </a:t>
            </a:r>
            <a:r>
              <a:rPr lang="en-GB" sz="1400" dirty="0" err="1"/>
              <a:t>katılım</a:t>
            </a:r>
            <a:r>
              <a:rPr lang="en-GB" sz="1400" dirty="0"/>
              <a:t> </a:t>
            </a:r>
            <a:r>
              <a:rPr lang="en-GB" sz="1400" dirty="0" err="1"/>
              <a:t>platformları</a:t>
            </a:r>
            <a:r>
              <a:rPr lang="en-GB" sz="1400" dirty="0"/>
              <a:t> </a:t>
            </a:r>
            <a:r>
              <a:rPr lang="en-GB" sz="1400" dirty="0" err="1"/>
              <a:t>sağlamaya</a:t>
            </a:r>
            <a:r>
              <a:rPr lang="en-GB" sz="1400" dirty="0"/>
              <a:t> </a:t>
            </a:r>
            <a:r>
              <a:rPr lang="en-GB" sz="1400" dirty="0" err="1"/>
              <a:t>itmektedirler</a:t>
            </a:r>
            <a:r>
              <a:rPr lang="en-GB" sz="1400" dirty="0"/>
              <a:t> </a:t>
            </a:r>
            <a:r>
              <a:rPr lang="en-GB" sz="1400" dirty="0" err="1"/>
              <a:t>bu</a:t>
            </a:r>
            <a:r>
              <a:rPr lang="en-GB" sz="1400" dirty="0"/>
              <a:t> da </a:t>
            </a:r>
            <a:r>
              <a:rPr lang="en-GB" sz="1400" dirty="0" err="1"/>
              <a:t>Kamu</a:t>
            </a:r>
            <a:r>
              <a:rPr lang="en-GB" sz="1400" dirty="0"/>
              <a:t> - </a:t>
            </a:r>
            <a:r>
              <a:rPr lang="en-GB" sz="1400" dirty="0" err="1"/>
              <a:t>Vatandaş</a:t>
            </a:r>
            <a:r>
              <a:rPr lang="en-GB" sz="1400" dirty="0"/>
              <a:t> </a:t>
            </a:r>
            <a:r>
              <a:rPr lang="en-GB" sz="1400" dirty="0" err="1"/>
              <a:t>ibirliğidir</a:t>
            </a:r>
            <a:r>
              <a:rPr lang="en-GB" sz="1400" dirty="0"/>
              <a:t>. </a:t>
            </a:r>
            <a:endParaRPr lang="tr-TR" sz="1400" dirty="0" smtClean="0"/>
          </a:p>
          <a:p>
            <a:endParaRPr lang="tr-TR" sz="1400" dirty="0"/>
          </a:p>
          <a:p>
            <a:r>
              <a:rPr lang="en-GB" sz="1400" dirty="0" err="1" smtClean="0"/>
              <a:t>Vatandaşlar</a:t>
            </a:r>
            <a:r>
              <a:rPr lang="en-GB" sz="1400" dirty="0" smtClean="0"/>
              <a:t> </a:t>
            </a:r>
            <a:r>
              <a:rPr lang="en-GB" sz="1400" dirty="0" err="1"/>
              <a:t>kendilerini</a:t>
            </a:r>
            <a:r>
              <a:rPr lang="en-GB" sz="1400" dirty="0"/>
              <a:t> </a:t>
            </a:r>
            <a:r>
              <a:rPr lang="en-GB" sz="1400" dirty="0" err="1"/>
              <a:t>hükümetlerle</a:t>
            </a:r>
            <a:r>
              <a:rPr lang="en-GB" sz="1400" dirty="0"/>
              <a:t> </a:t>
            </a:r>
            <a:r>
              <a:rPr lang="en-GB" sz="1400" dirty="0" err="1"/>
              <a:t>ilişkilendirerek</a:t>
            </a:r>
            <a:r>
              <a:rPr lang="en-GB" sz="1400" dirty="0"/>
              <a:t>, </a:t>
            </a:r>
            <a:r>
              <a:rPr lang="en-GB" sz="1400" dirty="0" err="1"/>
              <a:t>politika</a:t>
            </a:r>
            <a:r>
              <a:rPr lang="en-GB" sz="1400" dirty="0"/>
              <a:t> </a:t>
            </a:r>
            <a:r>
              <a:rPr lang="en-GB" sz="1400" dirty="0" err="1"/>
              <a:t>oluşturma</a:t>
            </a:r>
            <a:r>
              <a:rPr lang="en-GB" sz="1400" dirty="0"/>
              <a:t> </a:t>
            </a:r>
            <a:r>
              <a:rPr lang="en-GB" sz="1400" dirty="0" err="1"/>
              <a:t>konusundaki</a:t>
            </a:r>
            <a:r>
              <a:rPr lang="en-GB" sz="1400" dirty="0"/>
              <a:t> </a:t>
            </a:r>
            <a:r>
              <a:rPr lang="en-GB" sz="1400" dirty="0" err="1"/>
              <a:t>görüşlerini</a:t>
            </a:r>
            <a:r>
              <a:rPr lang="en-GB" sz="1400" dirty="0"/>
              <a:t> </a:t>
            </a:r>
            <a:r>
              <a:rPr lang="en-GB" sz="1400" dirty="0" err="1"/>
              <a:t>bildirmek</a:t>
            </a:r>
            <a:r>
              <a:rPr lang="en-GB" sz="1400" dirty="0"/>
              <a:t>, </a:t>
            </a:r>
            <a:r>
              <a:rPr lang="en-GB" sz="1400" dirty="0" err="1"/>
              <a:t>faaliyetleri</a:t>
            </a:r>
            <a:r>
              <a:rPr lang="en-GB" sz="1400" dirty="0"/>
              <a:t> </a:t>
            </a:r>
            <a:r>
              <a:rPr lang="en-GB" sz="1400" dirty="0" err="1"/>
              <a:t>ve</a:t>
            </a:r>
            <a:r>
              <a:rPr lang="en-GB" sz="1400" dirty="0"/>
              <a:t> </a:t>
            </a:r>
            <a:r>
              <a:rPr lang="en-GB" sz="1400" dirty="0" err="1"/>
              <a:t>karar</a:t>
            </a:r>
            <a:r>
              <a:rPr lang="en-GB" sz="1400" dirty="0"/>
              <a:t> alma </a:t>
            </a:r>
            <a:r>
              <a:rPr lang="en-GB" sz="1400" dirty="0" err="1"/>
              <a:t>sürecini</a:t>
            </a:r>
            <a:r>
              <a:rPr lang="en-GB" sz="1400" dirty="0"/>
              <a:t> </a:t>
            </a:r>
            <a:r>
              <a:rPr lang="en-GB" sz="1400" dirty="0" err="1"/>
              <a:t>izlemek</a:t>
            </a:r>
            <a:r>
              <a:rPr lang="en-GB" sz="1400" dirty="0"/>
              <a:t>, </a:t>
            </a:r>
            <a:r>
              <a:rPr lang="en-GB" sz="1400" dirty="0" err="1"/>
              <a:t>bilgi</a:t>
            </a:r>
            <a:r>
              <a:rPr lang="en-GB" sz="1400" dirty="0"/>
              <a:t> </a:t>
            </a:r>
            <a:r>
              <a:rPr lang="en-GB" sz="1400" dirty="0" err="1"/>
              <a:t>paylaşımı</a:t>
            </a:r>
            <a:r>
              <a:rPr lang="en-GB" sz="1400" dirty="0"/>
              <a:t>, </a:t>
            </a:r>
            <a:r>
              <a:rPr lang="en-GB" sz="1400" dirty="0" err="1"/>
              <a:t>Kamunun</a:t>
            </a:r>
            <a:r>
              <a:rPr lang="en-GB" sz="1400" dirty="0"/>
              <a:t> </a:t>
            </a:r>
            <a:r>
              <a:rPr lang="en-GB" sz="1400" dirty="0" err="1"/>
              <a:t>hesap</a:t>
            </a:r>
            <a:r>
              <a:rPr lang="en-GB" sz="1400" dirty="0"/>
              <a:t> </a:t>
            </a:r>
            <a:r>
              <a:rPr lang="en-GB" sz="1400" dirty="0" err="1"/>
              <a:t>verebilirliği</a:t>
            </a:r>
            <a:r>
              <a:rPr lang="en-GB" sz="1400" dirty="0"/>
              <a:t> </a:t>
            </a:r>
            <a:r>
              <a:rPr lang="en-GB" sz="1400" dirty="0" err="1"/>
              <a:t>ve</a:t>
            </a:r>
            <a:r>
              <a:rPr lang="en-GB" sz="1400" dirty="0"/>
              <a:t> </a:t>
            </a:r>
            <a:r>
              <a:rPr lang="en-GB" sz="1400" dirty="0" err="1"/>
              <a:t>daha</a:t>
            </a:r>
            <a:r>
              <a:rPr lang="en-GB" sz="1400" dirty="0"/>
              <a:t> </a:t>
            </a:r>
            <a:r>
              <a:rPr lang="en-GB" sz="1400" dirty="0" err="1"/>
              <a:t>fazla</a:t>
            </a:r>
            <a:r>
              <a:rPr lang="en-GB" sz="1400" dirty="0"/>
              <a:t> </a:t>
            </a:r>
            <a:r>
              <a:rPr lang="en-GB" sz="1400" dirty="0" err="1"/>
              <a:t>şeffaflık</a:t>
            </a:r>
            <a:r>
              <a:rPr lang="en-GB" sz="1400" dirty="0"/>
              <a:t> </a:t>
            </a:r>
            <a:r>
              <a:rPr lang="en-GB" sz="1400" dirty="0" err="1"/>
              <a:t>talep</a:t>
            </a:r>
            <a:r>
              <a:rPr lang="en-GB" sz="1400" dirty="0"/>
              <a:t> </a:t>
            </a:r>
            <a:r>
              <a:rPr lang="en-GB" sz="1400" dirty="0" err="1"/>
              <a:t>etmektedirler</a:t>
            </a:r>
            <a:r>
              <a:rPr lang="en-GB" sz="1400" dirty="0"/>
              <a:t>. </a:t>
            </a:r>
            <a:r>
              <a:rPr lang="en-GB" sz="1400" dirty="0" err="1"/>
              <a:t>Farklı</a:t>
            </a:r>
            <a:r>
              <a:rPr lang="en-GB" sz="1400" dirty="0"/>
              <a:t> </a:t>
            </a:r>
            <a:r>
              <a:rPr lang="en-GB" sz="1400" dirty="0" err="1"/>
              <a:t>Kamu</a:t>
            </a:r>
            <a:r>
              <a:rPr lang="en-GB" sz="1400" dirty="0"/>
              <a:t> </a:t>
            </a:r>
            <a:r>
              <a:rPr lang="en-GB" sz="1400" dirty="0" err="1"/>
              <a:t>kurumları</a:t>
            </a:r>
            <a:r>
              <a:rPr lang="en-GB" sz="1400" dirty="0"/>
              <a:t> </a:t>
            </a:r>
            <a:r>
              <a:rPr lang="en-GB" sz="1400" dirty="0" err="1"/>
              <a:t>içinde</a:t>
            </a:r>
            <a:r>
              <a:rPr lang="en-GB" sz="1400" dirty="0"/>
              <a:t> </a:t>
            </a:r>
            <a:r>
              <a:rPr lang="en-GB" sz="1400" dirty="0" err="1"/>
              <a:t>ve</a:t>
            </a:r>
            <a:r>
              <a:rPr lang="en-GB" sz="1400" dirty="0"/>
              <a:t> </a:t>
            </a:r>
            <a:r>
              <a:rPr lang="en-GB" sz="1400" dirty="0" err="1"/>
              <a:t>genelinde</a:t>
            </a:r>
            <a:r>
              <a:rPr lang="en-GB" sz="1400" dirty="0"/>
              <a:t> </a:t>
            </a:r>
            <a:r>
              <a:rPr lang="en-GB" sz="1400" dirty="0" err="1"/>
              <a:t>iş</a:t>
            </a:r>
            <a:r>
              <a:rPr lang="en-GB" sz="1400" dirty="0"/>
              <a:t> </a:t>
            </a:r>
            <a:r>
              <a:rPr lang="en-GB" sz="1400" dirty="0" err="1"/>
              <a:t>sürecinin</a:t>
            </a:r>
            <a:r>
              <a:rPr lang="en-GB" sz="1400" dirty="0"/>
              <a:t> </a:t>
            </a:r>
            <a:r>
              <a:rPr lang="en-GB" sz="1400" dirty="0" err="1"/>
              <a:t>yeniden</a:t>
            </a:r>
            <a:r>
              <a:rPr lang="en-GB" sz="1400" dirty="0"/>
              <a:t> </a:t>
            </a:r>
            <a:r>
              <a:rPr lang="en-GB" sz="1400" dirty="0" err="1"/>
              <a:t>tasarlanması</a:t>
            </a:r>
            <a:r>
              <a:rPr lang="en-GB" sz="1400" dirty="0"/>
              <a:t> </a:t>
            </a:r>
            <a:r>
              <a:rPr lang="en-GB" sz="1400" dirty="0" err="1"/>
              <a:t>ve</a:t>
            </a:r>
            <a:r>
              <a:rPr lang="en-GB" sz="1400" dirty="0"/>
              <a:t> </a:t>
            </a:r>
            <a:r>
              <a:rPr lang="en-GB" sz="1400" dirty="0" err="1"/>
              <a:t>süreç</a:t>
            </a:r>
            <a:r>
              <a:rPr lang="en-GB" sz="1400" dirty="0"/>
              <a:t> </a:t>
            </a:r>
            <a:r>
              <a:rPr lang="en-GB" sz="1400" dirty="0" err="1"/>
              <a:t>izlemesi</a:t>
            </a:r>
            <a:r>
              <a:rPr lang="en-GB" sz="1400" dirty="0"/>
              <a:t>, </a:t>
            </a:r>
            <a:r>
              <a:rPr lang="en-GB" sz="1400" dirty="0" err="1"/>
              <a:t>ekonomik</a:t>
            </a:r>
            <a:r>
              <a:rPr lang="en-GB" sz="1400" dirty="0"/>
              <a:t> </a:t>
            </a:r>
            <a:r>
              <a:rPr lang="en-GB" sz="1400" dirty="0" err="1"/>
              <a:t>güçlerin</a:t>
            </a:r>
            <a:r>
              <a:rPr lang="en-GB" sz="1400" dirty="0"/>
              <a:t> </a:t>
            </a:r>
            <a:r>
              <a:rPr lang="en-GB" sz="1400" dirty="0" err="1"/>
              <a:t>yürüttüğü</a:t>
            </a:r>
            <a:r>
              <a:rPr lang="en-GB" sz="1400" dirty="0"/>
              <a:t> </a:t>
            </a:r>
            <a:r>
              <a:rPr lang="en-GB" sz="1400" dirty="0" err="1"/>
              <a:t>Kamu</a:t>
            </a:r>
            <a:r>
              <a:rPr lang="en-GB" sz="1400" dirty="0"/>
              <a:t> – </a:t>
            </a:r>
            <a:r>
              <a:rPr lang="en-GB" sz="1400" dirty="0" err="1"/>
              <a:t>Vatandaş</a:t>
            </a:r>
            <a:r>
              <a:rPr lang="en-GB" sz="1400" dirty="0"/>
              <a:t> </a:t>
            </a:r>
            <a:r>
              <a:rPr lang="en-GB" sz="1400" dirty="0" err="1"/>
              <a:t>iş</a:t>
            </a:r>
            <a:r>
              <a:rPr lang="en-GB" sz="1400" dirty="0"/>
              <a:t> </a:t>
            </a:r>
            <a:r>
              <a:rPr lang="en-GB" sz="1400" dirty="0" err="1"/>
              <a:t>birliklerinin</a:t>
            </a:r>
            <a:r>
              <a:rPr lang="en-GB" sz="1400" dirty="0"/>
              <a:t> </a:t>
            </a:r>
            <a:r>
              <a:rPr lang="en-GB" sz="1400" dirty="0" err="1"/>
              <a:t>örnekleri</a:t>
            </a:r>
            <a:r>
              <a:rPr lang="en-GB" sz="1400" dirty="0"/>
              <a:t> de </a:t>
            </a:r>
            <a:r>
              <a:rPr lang="en-GB" sz="1400" dirty="0" err="1"/>
              <a:t>bulunmaktadır</a:t>
            </a:r>
            <a:r>
              <a:rPr lang="en-GB" sz="1400" dirty="0"/>
              <a:t>. </a:t>
            </a:r>
            <a:r>
              <a:rPr lang="en-GB" sz="1400" dirty="0" err="1"/>
              <a:t>Teknoloji</a:t>
            </a:r>
            <a:r>
              <a:rPr lang="en-GB" sz="1400" dirty="0"/>
              <a:t> </a:t>
            </a:r>
            <a:r>
              <a:rPr lang="en-GB" sz="1400" dirty="0" err="1"/>
              <a:t>odaklı</a:t>
            </a:r>
            <a:r>
              <a:rPr lang="en-GB" sz="1400" dirty="0"/>
              <a:t> </a:t>
            </a:r>
            <a:r>
              <a:rPr lang="en-GB" sz="1400" dirty="0" err="1"/>
              <a:t>kuvvetler</a:t>
            </a:r>
            <a:r>
              <a:rPr lang="en-GB" sz="1400" dirty="0"/>
              <a:t>, </a:t>
            </a:r>
            <a:r>
              <a:rPr lang="en-GB" sz="1400" dirty="0" err="1"/>
              <a:t>alternatif</a:t>
            </a:r>
            <a:r>
              <a:rPr lang="en-GB" sz="1400" dirty="0"/>
              <a:t> </a:t>
            </a:r>
            <a:r>
              <a:rPr lang="en-GB" sz="1400" dirty="0" err="1"/>
              <a:t>ve</a:t>
            </a:r>
            <a:r>
              <a:rPr lang="en-GB" sz="1400" dirty="0"/>
              <a:t> </a:t>
            </a:r>
            <a:r>
              <a:rPr lang="en-GB" sz="1400" dirty="0" err="1"/>
              <a:t>kullanımı</a:t>
            </a:r>
            <a:r>
              <a:rPr lang="en-GB" sz="1400" dirty="0"/>
              <a:t> </a:t>
            </a:r>
            <a:r>
              <a:rPr lang="en-GB" sz="1400" dirty="0" err="1"/>
              <a:t>kolay</a:t>
            </a:r>
            <a:r>
              <a:rPr lang="en-GB" sz="1400" dirty="0"/>
              <a:t> </a:t>
            </a:r>
            <a:r>
              <a:rPr lang="en-GB" sz="1400" dirty="0" err="1"/>
              <a:t>teknoloji</a:t>
            </a:r>
            <a:r>
              <a:rPr lang="en-GB" sz="1400" dirty="0"/>
              <a:t> </a:t>
            </a:r>
            <a:r>
              <a:rPr lang="en-GB" sz="1400" dirty="0" err="1"/>
              <a:t>araçları</a:t>
            </a:r>
            <a:r>
              <a:rPr lang="en-GB" sz="1400" dirty="0"/>
              <a:t> </a:t>
            </a:r>
            <a:r>
              <a:rPr lang="en-GB" sz="1400" dirty="0" err="1"/>
              <a:t>ve</a:t>
            </a:r>
            <a:r>
              <a:rPr lang="en-GB" sz="1400" dirty="0"/>
              <a:t> </a:t>
            </a:r>
            <a:r>
              <a:rPr lang="en-GB" sz="1400" dirty="0" err="1"/>
              <a:t>platformlar</a:t>
            </a:r>
            <a:r>
              <a:rPr lang="en-GB" sz="1400" dirty="0"/>
              <a:t> </a:t>
            </a:r>
            <a:r>
              <a:rPr lang="en-GB" sz="1400" dirty="0" err="1"/>
              <a:t>sunarak</a:t>
            </a:r>
            <a:r>
              <a:rPr lang="en-GB" sz="1400" dirty="0"/>
              <a:t> </a:t>
            </a:r>
            <a:r>
              <a:rPr lang="en-GB" sz="1400" dirty="0" err="1"/>
              <a:t>hükümetlerde</a:t>
            </a:r>
            <a:r>
              <a:rPr lang="en-GB" sz="1400" dirty="0"/>
              <a:t> </a:t>
            </a:r>
            <a:r>
              <a:rPr lang="en-GB" sz="1400" dirty="0" err="1"/>
              <a:t>iş</a:t>
            </a:r>
            <a:r>
              <a:rPr lang="en-GB" sz="1400" dirty="0"/>
              <a:t> </a:t>
            </a:r>
            <a:r>
              <a:rPr lang="en-GB" sz="1400" dirty="0" err="1"/>
              <a:t>birliğini</a:t>
            </a:r>
            <a:r>
              <a:rPr lang="en-GB" sz="1400" dirty="0"/>
              <a:t> </a:t>
            </a:r>
            <a:r>
              <a:rPr lang="en-GB" sz="1400" dirty="0" err="1"/>
              <a:t>ve</a:t>
            </a:r>
            <a:r>
              <a:rPr lang="en-GB" sz="1400" dirty="0"/>
              <a:t> </a:t>
            </a:r>
            <a:r>
              <a:rPr lang="en-GB" sz="1400" dirty="0" err="1"/>
              <a:t>yenilikleri</a:t>
            </a:r>
            <a:r>
              <a:rPr lang="en-GB" sz="1400" dirty="0"/>
              <a:t> </a:t>
            </a:r>
            <a:r>
              <a:rPr lang="en-GB" sz="1400" dirty="0" err="1"/>
              <a:t>zorlamaktadır</a:t>
            </a:r>
            <a:r>
              <a:rPr lang="en-GB" sz="1400" dirty="0"/>
              <a:t>. </a:t>
            </a:r>
            <a:endParaRPr lang="tr-TR" sz="1400" dirty="0" smtClean="0"/>
          </a:p>
          <a:p>
            <a:endParaRPr lang="tr-TR" sz="1400" dirty="0"/>
          </a:p>
          <a:p>
            <a:r>
              <a:rPr lang="en-GB" sz="1400" dirty="0" err="1" smtClean="0"/>
              <a:t>Teknoloji</a:t>
            </a:r>
            <a:r>
              <a:rPr lang="en-GB" sz="1400" dirty="0"/>
              <a:t>, </a:t>
            </a:r>
            <a:r>
              <a:rPr lang="en-GB" sz="1400" dirty="0" err="1"/>
              <a:t>hükümetin</a:t>
            </a:r>
            <a:r>
              <a:rPr lang="en-GB" sz="1400" dirty="0"/>
              <a:t> </a:t>
            </a:r>
            <a:r>
              <a:rPr lang="en-GB" sz="1400" dirty="0" err="1"/>
              <a:t>iş</a:t>
            </a:r>
            <a:r>
              <a:rPr lang="en-GB" sz="1400" dirty="0"/>
              <a:t> </a:t>
            </a:r>
            <a:r>
              <a:rPr lang="en-GB" sz="1400" dirty="0" err="1"/>
              <a:t>birlikleri</a:t>
            </a:r>
            <a:r>
              <a:rPr lang="en-GB" sz="1400" dirty="0"/>
              <a:t> </a:t>
            </a:r>
            <a:r>
              <a:rPr lang="en-GB" sz="1400" dirty="0" err="1"/>
              <a:t>yoluyla</a:t>
            </a:r>
            <a:r>
              <a:rPr lang="en-GB" sz="1400" dirty="0"/>
              <a:t> </a:t>
            </a:r>
            <a:r>
              <a:rPr lang="en-GB" sz="1400" dirty="0" err="1"/>
              <a:t>yenilikleri</a:t>
            </a:r>
            <a:r>
              <a:rPr lang="en-GB" sz="1400" dirty="0"/>
              <a:t> </a:t>
            </a:r>
            <a:r>
              <a:rPr lang="en-GB" sz="1400" dirty="0" err="1"/>
              <a:t>dönüştürmek</a:t>
            </a:r>
            <a:r>
              <a:rPr lang="en-GB" sz="1400" dirty="0"/>
              <a:t> </a:t>
            </a:r>
            <a:r>
              <a:rPr lang="en-GB" sz="1400" dirty="0" err="1"/>
              <a:t>için</a:t>
            </a:r>
            <a:r>
              <a:rPr lang="en-GB" sz="1400" dirty="0"/>
              <a:t> </a:t>
            </a:r>
            <a:r>
              <a:rPr lang="en-GB" sz="1400" dirty="0" err="1"/>
              <a:t>verileri</a:t>
            </a:r>
            <a:r>
              <a:rPr lang="en-GB" sz="1400" dirty="0"/>
              <a:t>, </a:t>
            </a:r>
            <a:r>
              <a:rPr lang="en-GB" sz="1400" dirty="0" err="1"/>
              <a:t>insanları</a:t>
            </a:r>
            <a:r>
              <a:rPr lang="en-GB" sz="1400" dirty="0"/>
              <a:t> </a:t>
            </a:r>
            <a:r>
              <a:rPr lang="en-GB" sz="1400" dirty="0" err="1"/>
              <a:t>ve</a:t>
            </a:r>
            <a:r>
              <a:rPr lang="en-GB" sz="1400" dirty="0"/>
              <a:t> </a:t>
            </a:r>
            <a:r>
              <a:rPr lang="en-GB" sz="1400" dirty="0" err="1"/>
              <a:t>kaynakları</a:t>
            </a:r>
            <a:r>
              <a:rPr lang="en-GB" sz="1400" dirty="0"/>
              <a:t> </a:t>
            </a:r>
            <a:r>
              <a:rPr lang="en-GB" sz="1400" dirty="0" err="1"/>
              <a:t>birbirine</a:t>
            </a:r>
            <a:r>
              <a:rPr lang="en-GB" sz="1400" dirty="0"/>
              <a:t> </a:t>
            </a:r>
            <a:r>
              <a:rPr lang="en-GB" sz="1400" dirty="0" err="1"/>
              <a:t>bağlamasını</a:t>
            </a:r>
            <a:r>
              <a:rPr lang="en-GB" sz="1400" dirty="0"/>
              <a:t> </a:t>
            </a:r>
            <a:r>
              <a:rPr lang="en-GB" sz="1400" dirty="0" err="1"/>
              <a:t>sağlar</a:t>
            </a:r>
            <a:r>
              <a:rPr lang="en-GB" sz="1400" dirty="0"/>
              <a:t>. </a:t>
            </a:r>
            <a:r>
              <a:rPr lang="en-GB" sz="1400" dirty="0" err="1"/>
              <a:t>Bunun</a:t>
            </a:r>
            <a:r>
              <a:rPr lang="en-GB" sz="1400" dirty="0"/>
              <a:t> </a:t>
            </a:r>
            <a:r>
              <a:rPr lang="en-GB" sz="1400" dirty="0" err="1"/>
              <a:t>bir</a:t>
            </a:r>
            <a:r>
              <a:rPr lang="en-GB" sz="1400" dirty="0"/>
              <a:t> </a:t>
            </a:r>
            <a:r>
              <a:rPr lang="en-GB" sz="1400" dirty="0" err="1"/>
              <a:t>örneği</a:t>
            </a:r>
            <a:r>
              <a:rPr lang="en-GB" sz="1400" dirty="0"/>
              <a:t>, </a:t>
            </a:r>
            <a:r>
              <a:rPr lang="en-GB" sz="1400" dirty="0" err="1"/>
              <a:t>tartışma</a:t>
            </a:r>
            <a:r>
              <a:rPr lang="en-GB" sz="1400" dirty="0"/>
              <a:t> </a:t>
            </a:r>
            <a:r>
              <a:rPr lang="en-GB" sz="1400" dirty="0" err="1"/>
              <a:t>kurulları</a:t>
            </a:r>
            <a:r>
              <a:rPr lang="en-GB" sz="1400" dirty="0"/>
              <a:t>, </a:t>
            </a:r>
            <a:r>
              <a:rPr lang="en-GB" sz="1400" dirty="0" err="1"/>
              <a:t>sosyal</a:t>
            </a:r>
            <a:r>
              <a:rPr lang="en-GB" sz="1400" dirty="0"/>
              <a:t> </a:t>
            </a:r>
            <a:r>
              <a:rPr lang="en-GB" sz="1400" dirty="0" err="1"/>
              <a:t>ağ</a:t>
            </a:r>
            <a:r>
              <a:rPr lang="en-GB" sz="1400" dirty="0"/>
              <a:t> </a:t>
            </a:r>
            <a:r>
              <a:rPr lang="en-GB" sz="1400" dirty="0" err="1"/>
              <a:t>oluşturma</a:t>
            </a:r>
            <a:r>
              <a:rPr lang="en-GB" sz="1400" dirty="0"/>
              <a:t>, </a:t>
            </a:r>
            <a:r>
              <a:rPr lang="en-GB" sz="1400" dirty="0" err="1"/>
              <a:t>yorum</a:t>
            </a:r>
            <a:r>
              <a:rPr lang="en-GB" sz="1400" dirty="0"/>
              <a:t> </a:t>
            </a:r>
            <a:r>
              <a:rPr lang="en-GB" sz="1400" dirty="0" err="1"/>
              <a:t>yapma</a:t>
            </a:r>
            <a:r>
              <a:rPr lang="en-GB" sz="1400" dirty="0"/>
              <a:t>, </a:t>
            </a:r>
            <a:r>
              <a:rPr lang="en-GB" sz="1400" dirty="0" err="1"/>
              <a:t>değerlendirme</a:t>
            </a:r>
            <a:r>
              <a:rPr lang="en-GB" sz="1400" dirty="0"/>
              <a:t> </a:t>
            </a:r>
            <a:r>
              <a:rPr lang="en-GB" sz="1400" dirty="0" err="1"/>
              <a:t>araçları</a:t>
            </a:r>
            <a:r>
              <a:rPr lang="en-GB" sz="1400" dirty="0"/>
              <a:t>, </a:t>
            </a:r>
            <a:r>
              <a:rPr lang="en-GB" sz="1400" dirty="0" err="1"/>
              <a:t>anında</a:t>
            </a:r>
            <a:r>
              <a:rPr lang="en-GB" sz="1400" dirty="0"/>
              <a:t> </a:t>
            </a:r>
            <a:r>
              <a:rPr lang="en-GB" sz="1400" dirty="0" err="1"/>
              <a:t>mesajlaşma</a:t>
            </a:r>
            <a:r>
              <a:rPr lang="en-GB" sz="1400" dirty="0"/>
              <a:t> </a:t>
            </a:r>
            <a:r>
              <a:rPr lang="en-GB" sz="1400" dirty="0" err="1"/>
              <a:t>sesli</a:t>
            </a:r>
            <a:r>
              <a:rPr lang="en-GB" sz="1400" dirty="0"/>
              <a:t>, </a:t>
            </a:r>
            <a:r>
              <a:rPr lang="en-GB" sz="1400" dirty="0" err="1"/>
              <a:t>Kamu</a:t>
            </a:r>
            <a:r>
              <a:rPr lang="en-GB" sz="1400" dirty="0"/>
              <a:t> -</a:t>
            </a:r>
            <a:r>
              <a:rPr lang="en-GB" sz="1400" dirty="0" err="1"/>
              <a:t>Vatantaş</a:t>
            </a:r>
            <a:r>
              <a:rPr lang="en-GB" sz="1400" dirty="0"/>
              <a:t> </a:t>
            </a:r>
            <a:r>
              <a:rPr lang="en-GB" sz="1400" dirty="0" err="1"/>
              <a:t>görüntülü</a:t>
            </a:r>
            <a:r>
              <a:rPr lang="en-GB" sz="1400" dirty="0"/>
              <a:t> </a:t>
            </a:r>
            <a:r>
              <a:rPr lang="en-GB" sz="1400" dirty="0" err="1"/>
              <a:t>konferans</a:t>
            </a:r>
            <a:r>
              <a:rPr lang="en-GB" sz="1400" dirty="0"/>
              <a:t> </a:t>
            </a:r>
            <a:r>
              <a:rPr lang="en-GB" sz="1400" dirty="0" err="1"/>
              <a:t>ve</a:t>
            </a:r>
            <a:r>
              <a:rPr lang="en-GB" sz="1400" dirty="0"/>
              <a:t> </a:t>
            </a:r>
            <a:r>
              <a:rPr lang="en-GB" sz="1400" dirty="0" err="1"/>
              <a:t>mobil</a:t>
            </a:r>
            <a:r>
              <a:rPr lang="en-GB" sz="1400" dirty="0"/>
              <a:t> </a:t>
            </a:r>
            <a:r>
              <a:rPr lang="en-GB" sz="1400" dirty="0" err="1"/>
              <a:t>cihazlar</a:t>
            </a:r>
            <a:r>
              <a:rPr lang="en-GB" sz="1400" dirty="0"/>
              <a:t> </a:t>
            </a:r>
            <a:r>
              <a:rPr lang="en-GB" sz="1400" dirty="0" err="1"/>
              <a:t>dahil</a:t>
            </a:r>
            <a:r>
              <a:rPr lang="en-GB" sz="1400" dirty="0"/>
              <a:t> </a:t>
            </a:r>
            <a:r>
              <a:rPr lang="en-GB" sz="1400" dirty="0" err="1"/>
              <a:t>olmak</a:t>
            </a:r>
            <a:r>
              <a:rPr lang="en-GB" sz="1400" dirty="0"/>
              <a:t> </a:t>
            </a:r>
            <a:r>
              <a:rPr lang="en-GB" sz="1400" dirty="0" err="1"/>
              <a:t>üzere</a:t>
            </a:r>
            <a:r>
              <a:rPr lang="en-GB" sz="1400" dirty="0"/>
              <a:t>, </a:t>
            </a:r>
            <a:r>
              <a:rPr lang="en-GB" sz="1400" dirty="0" err="1"/>
              <a:t>hükümeti</a:t>
            </a:r>
            <a:r>
              <a:rPr lang="en-GB" sz="1400" dirty="0"/>
              <a:t> </a:t>
            </a:r>
            <a:r>
              <a:rPr lang="en-GB" sz="1400" dirty="0" err="1"/>
              <a:t>ve</a:t>
            </a:r>
            <a:r>
              <a:rPr lang="en-GB" sz="1400" dirty="0"/>
              <a:t> </a:t>
            </a:r>
            <a:r>
              <a:rPr lang="en-GB" sz="1400" dirty="0" err="1"/>
              <a:t>vatandaşları</a:t>
            </a:r>
            <a:r>
              <a:rPr lang="en-GB" sz="1400" dirty="0"/>
              <a:t> </a:t>
            </a:r>
            <a:r>
              <a:rPr lang="en-GB" sz="1400" dirty="0" err="1"/>
              <a:t>birbirine</a:t>
            </a:r>
            <a:r>
              <a:rPr lang="en-GB" sz="1400" dirty="0"/>
              <a:t> </a:t>
            </a:r>
            <a:r>
              <a:rPr lang="en-GB" sz="1400" dirty="0" err="1"/>
              <a:t>bağlayan</a:t>
            </a:r>
            <a:r>
              <a:rPr lang="en-GB" sz="1400" dirty="0"/>
              <a:t> </a:t>
            </a:r>
            <a:r>
              <a:rPr lang="en-GB" sz="1400" dirty="0" err="1"/>
              <a:t>Devlet</a:t>
            </a:r>
            <a:r>
              <a:rPr lang="en-GB" sz="1400" dirty="0"/>
              <a:t> - </a:t>
            </a:r>
            <a:r>
              <a:rPr lang="en-GB" sz="1400" dirty="0" err="1"/>
              <a:t>Vatandaş</a:t>
            </a:r>
            <a:r>
              <a:rPr lang="en-GB" sz="1400" dirty="0"/>
              <a:t> </a:t>
            </a:r>
            <a:r>
              <a:rPr lang="en-GB" sz="1400" dirty="0" err="1"/>
              <a:t>etkileşimine</a:t>
            </a:r>
            <a:r>
              <a:rPr lang="en-GB" sz="1400" dirty="0"/>
              <a:t> </a:t>
            </a:r>
            <a:r>
              <a:rPr lang="en-GB" sz="1400" dirty="0" err="1"/>
              <a:t>olanak</a:t>
            </a:r>
            <a:r>
              <a:rPr lang="en-GB" sz="1400" dirty="0"/>
              <a:t> </a:t>
            </a:r>
            <a:r>
              <a:rPr lang="en-GB" sz="1400" dirty="0" err="1"/>
              <a:t>sağlayan</a:t>
            </a:r>
            <a:r>
              <a:rPr lang="en-GB" sz="1400" dirty="0"/>
              <a:t> </a:t>
            </a:r>
            <a:r>
              <a:rPr lang="en-GB" sz="1400" dirty="0" err="1"/>
              <a:t>araçların</a:t>
            </a:r>
            <a:r>
              <a:rPr lang="en-GB" sz="1400" dirty="0"/>
              <a:t> </a:t>
            </a:r>
            <a:r>
              <a:rPr lang="en-GB" sz="1400" dirty="0" err="1"/>
              <a:t>toplandığı</a:t>
            </a:r>
            <a:r>
              <a:rPr lang="en-GB" sz="1400" dirty="0"/>
              <a:t> </a:t>
            </a:r>
            <a:r>
              <a:rPr lang="en-GB" sz="1400" dirty="0" err="1"/>
              <a:t>popüler</a:t>
            </a:r>
            <a:r>
              <a:rPr lang="en-GB" sz="1400" dirty="0"/>
              <a:t> </a:t>
            </a:r>
            <a:r>
              <a:rPr lang="en-GB" sz="1400" dirty="0" err="1"/>
              <a:t>sosyal</a:t>
            </a:r>
            <a:r>
              <a:rPr lang="en-GB" sz="1400" dirty="0"/>
              <a:t> </a:t>
            </a:r>
            <a:r>
              <a:rPr lang="en-GB" sz="1400" dirty="0" err="1"/>
              <a:t>medya</a:t>
            </a:r>
            <a:r>
              <a:rPr lang="en-GB" sz="1400" dirty="0"/>
              <a:t> </a:t>
            </a:r>
            <a:r>
              <a:rPr lang="en-GB" sz="1400" dirty="0" err="1"/>
              <a:t>platformlarıdır</a:t>
            </a:r>
            <a:r>
              <a:rPr lang="en-GB" sz="1400" dirty="0"/>
              <a:t>. Bu </a:t>
            </a:r>
            <a:r>
              <a:rPr lang="en-GB" sz="1400" dirty="0" err="1"/>
              <a:t>sosyal</a:t>
            </a:r>
            <a:r>
              <a:rPr lang="en-GB" sz="1400" dirty="0"/>
              <a:t> </a:t>
            </a:r>
            <a:r>
              <a:rPr lang="en-GB" sz="1400" dirty="0" err="1"/>
              <a:t>medya</a:t>
            </a:r>
            <a:r>
              <a:rPr lang="en-GB" sz="1400" dirty="0"/>
              <a:t> </a:t>
            </a:r>
            <a:r>
              <a:rPr lang="en-GB" sz="1400" dirty="0" err="1"/>
              <a:t>temelli</a:t>
            </a:r>
            <a:r>
              <a:rPr lang="en-GB" sz="1400" dirty="0"/>
              <a:t> </a:t>
            </a:r>
            <a:r>
              <a:rPr lang="en-GB" sz="1400" dirty="0" err="1"/>
              <a:t>vatandaş</a:t>
            </a:r>
            <a:r>
              <a:rPr lang="en-GB" sz="1400" dirty="0"/>
              <a:t> </a:t>
            </a:r>
            <a:r>
              <a:rPr lang="en-GB" sz="1400" dirty="0" err="1"/>
              <a:t>katılımı</a:t>
            </a:r>
            <a:r>
              <a:rPr lang="en-GB" sz="1400" dirty="0"/>
              <a:t>, </a:t>
            </a:r>
            <a:r>
              <a:rPr lang="en-GB" sz="1400" dirty="0" err="1"/>
              <a:t>vatandaşlar</a:t>
            </a:r>
            <a:r>
              <a:rPr lang="en-GB" sz="1400" dirty="0"/>
              <a:t> </a:t>
            </a:r>
            <a:r>
              <a:rPr lang="en-GB" sz="1400" dirty="0" err="1"/>
              <a:t>ve</a:t>
            </a:r>
            <a:r>
              <a:rPr lang="en-GB" sz="1400" dirty="0"/>
              <a:t> </a:t>
            </a:r>
            <a:r>
              <a:rPr lang="en-GB" sz="1400" dirty="0" err="1"/>
              <a:t>hükümetler</a:t>
            </a:r>
            <a:r>
              <a:rPr lang="en-GB" sz="1400" dirty="0"/>
              <a:t> </a:t>
            </a:r>
            <a:r>
              <a:rPr lang="en-GB" sz="1400" dirty="0" err="1"/>
              <a:t>arasında</a:t>
            </a:r>
            <a:r>
              <a:rPr lang="en-GB" sz="1400" dirty="0"/>
              <a:t> </a:t>
            </a:r>
            <a:r>
              <a:rPr lang="en-GB" sz="1400" dirty="0" err="1"/>
              <a:t>benzeri</a:t>
            </a:r>
            <a:r>
              <a:rPr lang="en-GB" sz="1400" dirty="0"/>
              <a:t> </a:t>
            </a:r>
            <a:r>
              <a:rPr lang="en-GB" sz="1400" dirty="0" err="1"/>
              <a:t>görülmemiş</a:t>
            </a:r>
            <a:r>
              <a:rPr lang="en-GB" sz="1400" dirty="0"/>
              <a:t> </a:t>
            </a:r>
            <a:r>
              <a:rPr lang="en-GB" sz="1400" dirty="0" err="1"/>
              <a:t>bir</a:t>
            </a:r>
            <a:r>
              <a:rPr lang="en-GB" sz="1400" dirty="0"/>
              <a:t> </a:t>
            </a:r>
            <a:r>
              <a:rPr lang="en-GB" sz="1400" dirty="0" err="1"/>
              <a:t>miktardadır</a:t>
            </a:r>
            <a:r>
              <a:rPr lang="en-GB" sz="1400" dirty="0"/>
              <a:t> </a:t>
            </a:r>
            <a:r>
              <a:rPr lang="en-GB" sz="1400" dirty="0" err="1"/>
              <a:t>ve</a:t>
            </a:r>
            <a:r>
              <a:rPr lang="en-GB" sz="1400" dirty="0"/>
              <a:t> </a:t>
            </a:r>
            <a:r>
              <a:rPr lang="en-GB" sz="1400" dirty="0" err="1"/>
              <a:t>iş</a:t>
            </a:r>
            <a:r>
              <a:rPr lang="en-GB" sz="1400" dirty="0"/>
              <a:t> </a:t>
            </a:r>
            <a:r>
              <a:rPr lang="en-GB" sz="1400" dirty="0" err="1"/>
              <a:t>birliğinin</a:t>
            </a:r>
            <a:r>
              <a:rPr lang="en-GB" sz="1400" dirty="0"/>
              <a:t> </a:t>
            </a:r>
            <a:r>
              <a:rPr lang="en-GB" sz="1400" dirty="0" err="1"/>
              <a:t>kalitesini</a:t>
            </a:r>
            <a:r>
              <a:rPr lang="en-GB" sz="1400" dirty="0"/>
              <a:t> </a:t>
            </a:r>
            <a:r>
              <a:rPr lang="en-GB" sz="1400" dirty="0" err="1"/>
              <a:t>arttırmaktadır</a:t>
            </a:r>
            <a:r>
              <a:rPr lang="en-GB" sz="1400" dirty="0"/>
              <a:t> (</a:t>
            </a:r>
            <a:r>
              <a:rPr lang="en-GB" sz="1400" dirty="0" err="1"/>
              <a:t>Ae</a:t>
            </a:r>
            <a:r>
              <a:rPr lang="en-GB" sz="1400" dirty="0"/>
              <a:t> Chun </a:t>
            </a:r>
            <a:r>
              <a:rPr lang="en-GB" sz="1400" dirty="0" err="1"/>
              <a:t>vd</a:t>
            </a:r>
            <a:r>
              <a:rPr lang="en-GB" sz="1400" dirty="0"/>
              <a:t>., 2012: 7). </a:t>
            </a:r>
            <a:r>
              <a:rPr lang="en-GB" sz="1400" dirty="0" err="1"/>
              <a:t>Kamu</a:t>
            </a:r>
            <a:r>
              <a:rPr lang="en-GB" sz="1400" dirty="0"/>
              <a:t> </a:t>
            </a:r>
            <a:r>
              <a:rPr lang="en-GB" sz="1400" dirty="0" err="1"/>
              <a:t>kurumları</a:t>
            </a:r>
            <a:r>
              <a:rPr lang="en-GB" sz="1400" dirty="0"/>
              <a:t>, </a:t>
            </a:r>
            <a:r>
              <a:rPr lang="en-GB" sz="1400" dirty="0" err="1"/>
              <a:t>günümüzde</a:t>
            </a:r>
            <a:r>
              <a:rPr lang="en-GB" sz="1400" dirty="0"/>
              <a:t> </a:t>
            </a:r>
            <a:r>
              <a:rPr lang="en-GB" sz="1400" dirty="0" err="1"/>
              <a:t>çoğu</a:t>
            </a:r>
            <a:r>
              <a:rPr lang="en-GB" sz="1400" dirty="0"/>
              <a:t> </a:t>
            </a:r>
            <a:r>
              <a:rPr lang="en-GB" sz="1400" dirty="0" err="1"/>
              <a:t>ülkenin</a:t>
            </a:r>
            <a:r>
              <a:rPr lang="en-GB" sz="1400" dirty="0"/>
              <a:t> </a:t>
            </a:r>
            <a:r>
              <a:rPr lang="en-GB" sz="1400" dirty="0" err="1"/>
              <a:t>kurumsal</a:t>
            </a:r>
            <a:r>
              <a:rPr lang="en-GB" sz="1400" dirty="0"/>
              <a:t> </a:t>
            </a:r>
            <a:r>
              <a:rPr lang="en-GB" sz="1400" dirty="0" err="1"/>
              <a:t>çerçevelerinin</a:t>
            </a:r>
            <a:r>
              <a:rPr lang="en-GB" sz="1400" dirty="0"/>
              <a:t> </a:t>
            </a:r>
            <a:r>
              <a:rPr lang="en-GB" sz="1400" dirty="0" err="1"/>
              <a:t>ortak</a:t>
            </a:r>
            <a:r>
              <a:rPr lang="en-GB" sz="1400" dirty="0"/>
              <a:t> </a:t>
            </a:r>
            <a:r>
              <a:rPr lang="en-GB" sz="1400" dirty="0" err="1"/>
              <a:t>bir</a:t>
            </a:r>
            <a:r>
              <a:rPr lang="en-GB" sz="1400" dirty="0"/>
              <a:t> </a:t>
            </a:r>
            <a:r>
              <a:rPr lang="en-GB" sz="1400" dirty="0" err="1"/>
              <a:t>özelliği</a:t>
            </a:r>
            <a:r>
              <a:rPr lang="en-GB" sz="1400" dirty="0"/>
              <a:t> </a:t>
            </a:r>
            <a:r>
              <a:rPr lang="en-GB" sz="1400" dirty="0" err="1"/>
              <a:t>haline</a:t>
            </a:r>
            <a:r>
              <a:rPr lang="en-GB" sz="1400" dirty="0"/>
              <a:t> </a:t>
            </a:r>
            <a:r>
              <a:rPr lang="en-GB" sz="1400" dirty="0" err="1"/>
              <a:t>gelmiştir</a:t>
            </a:r>
            <a:r>
              <a:rPr lang="en-GB" sz="1400" dirty="0"/>
              <a:t>. </a:t>
            </a:r>
            <a:r>
              <a:rPr lang="en-GB" sz="1400" dirty="0" err="1"/>
              <a:t>Bununla</a:t>
            </a:r>
            <a:r>
              <a:rPr lang="en-GB" sz="1400" dirty="0"/>
              <a:t> </a:t>
            </a:r>
            <a:r>
              <a:rPr lang="en-GB" sz="1400" dirty="0" err="1"/>
              <a:t>birlikte</a:t>
            </a:r>
            <a:r>
              <a:rPr lang="en-GB" sz="1400" dirty="0"/>
              <a:t>, </a:t>
            </a:r>
            <a:r>
              <a:rPr lang="en-GB" sz="1400" dirty="0" err="1"/>
              <a:t>yetkileri</a:t>
            </a:r>
            <a:r>
              <a:rPr lang="en-GB" sz="1400" dirty="0"/>
              <a:t> </a:t>
            </a:r>
            <a:r>
              <a:rPr lang="en-GB" sz="1400" dirty="0" err="1"/>
              <a:t>ve</a:t>
            </a:r>
            <a:r>
              <a:rPr lang="en-GB" sz="1400" dirty="0"/>
              <a:t> </a:t>
            </a:r>
            <a:r>
              <a:rPr lang="en-GB" sz="1400" dirty="0" err="1"/>
              <a:t>çalışma</a:t>
            </a:r>
            <a:r>
              <a:rPr lang="en-GB" sz="1400" dirty="0"/>
              <a:t> </a:t>
            </a:r>
            <a:r>
              <a:rPr lang="en-GB" sz="1400" dirty="0" err="1"/>
              <a:t>biçimleri</a:t>
            </a:r>
            <a:r>
              <a:rPr lang="en-GB" sz="1400" dirty="0"/>
              <a:t> </a:t>
            </a:r>
            <a:r>
              <a:rPr lang="en-GB" sz="1400" dirty="0" err="1"/>
              <a:t>farklı</a:t>
            </a:r>
            <a:r>
              <a:rPr lang="en-GB" sz="1400" dirty="0"/>
              <a:t> </a:t>
            </a:r>
            <a:r>
              <a:rPr lang="en-GB" sz="1400" dirty="0" err="1"/>
              <a:t>siyasi</a:t>
            </a:r>
            <a:r>
              <a:rPr lang="en-GB" sz="1400" dirty="0"/>
              <a:t>, </a:t>
            </a:r>
            <a:r>
              <a:rPr lang="en-GB" sz="1400" dirty="0" err="1"/>
              <a:t>kurumsal</a:t>
            </a:r>
            <a:r>
              <a:rPr lang="en-GB" sz="1400" dirty="0"/>
              <a:t> </a:t>
            </a:r>
            <a:r>
              <a:rPr lang="en-GB" sz="1400" dirty="0" err="1"/>
              <a:t>ve</a:t>
            </a:r>
            <a:r>
              <a:rPr lang="en-GB" sz="1400" dirty="0"/>
              <a:t> </a:t>
            </a:r>
            <a:r>
              <a:rPr lang="en-GB" sz="1400" dirty="0" err="1"/>
              <a:t>tarihi</a:t>
            </a:r>
            <a:r>
              <a:rPr lang="en-GB" sz="1400" dirty="0"/>
              <a:t> </a:t>
            </a:r>
            <a:r>
              <a:rPr lang="en-GB" sz="1400" dirty="0" err="1"/>
              <a:t>arka</a:t>
            </a:r>
            <a:r>
              <a:rPr lang="en-GB" sz="1400" dirty="0"/>
              <a:t> </a:t>
            </a:r>
            <a:r>
              <a:rPr lang="en-GB" sz="1400" dirty="0" err="1"/>
              <a:t>planları</a:t>
            </a:r>
            <a:r>
              <a:rPr lang="en-GB" sz="1400" dirty="0"/>
              <a:t> </a:t>
            </a:r>
            <a:r>
              <a:rPr lang="en-GB" sz="1400" dirty="0" err="1"/>
              <a:t>göz</a:t>
            </a:r>
            <a:r>
              <a:rPr lang="en-GB" sz="1400" dirty="0"/>
              <a:t> </a:t>
            </a:r>
            <a:r>
              <a:rPr lang="en-GB" sz="1400" dirty="0" err="1"/>
              <a:t>önünde</a:t>
            </a:r>
            <a:r>
              <a:rPr lang="en-GB" sz="1400" dirty="0"/>
              <a:t> </a:t>
            </a:r>
            <a:r>
              <a:rPr lang="en-GB" sz="1400" dirty="0" err="1"/>
              <a:t>bulundurarak</a:t>
            </a:r>
            <a:r>
              <a:rPr lang="en-GB" sz="1400" dirty="0"/>
              <a:t> </a:t>
            </a:r>
            <a:r>
              <a:rPr lang="en-GB" sz="1400" dirty="0" err="1"/>
              <a:t>bir</a:t>
            </a:r>
            <a:r>
              <a:rPr lang="en-GB" sz="1400" dirty="0"/>
              <a:t> </a:t>
            </a:r>
            <a:r>
              <a:rPr lang="en-GB" sz="1400" dirty="0" err="1"/>
              <a:t>ülkeden</a:t>
            </a:r>
            <a:r>
              <a:rPr lang="en-GB" sz="1400" dirty="0"/>
              <a:t> </a:t>
            </a:r>
            <a:r>
              <a:rPr lang="en-GB" sz="1400" dirty="0" err="1"/>
              <a:t>diğerine</a:t>
            </a:r>
            <a:r>
              <a:rPr lang="en-GB" sz="1400" dirty="0"/>
              <a:t> </a:t>
            </a:r>
            <a:r>
              <a:rPr lang="en-GB" sz="1400" dirty="0" err="1"/>
              <a:t>farklılık</a:t>
            </a:r>
            <a:r>
              <a:rPr lang="en-GB" sz="1400" dirty="0"/>
              <a:t> </a:t>
            </a:r>
            <a:r>
              <a:rPr lang="en-GB" sz="1400" dirty="0" err="1"/>
              <a:t>gösterebilmektedir</a:t>
            </a:r>
            <a:r>
              <a:rPr lang="en-GB" sz="1400" dirty="0"/>
              <a:t>.</a:t>
            </a:r>
            <a:endParaRPr lang="tr-TR" sz="1400" dirty="0"/>
          </a:p>
        </p:txBody>
      </p:sp>
    </p:spTree>
    <p:extLst>
      <p:ext uri="{BB962C8B-B14F-4D97-AF65-F5344CB8AC3E}">
        <p14:creationId xmlns:p14="http://schemas.microsoft.com/office/powerpoint/2010/main" val="2630879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347295" y="756764"/>
            <a:ext cx="7814066" cy="748408"/>
          </a:xfrm>
        </p:spPr>
        <p:txBody>
          <a:bodyPr>
            <a:noAutofit/>
          </a:bodyPr>
          <a:lstStyle/>
          <a:p>
            <a:pPr marL="0" lvl="1" indent="0">
              <a:spcBef>
                <a:spcPts val="1000"/>
              </a:spcBef>
              <a:buNone/>
            </a:pPr>
            <a:r>
              <a:rPr lang="en-GB" b="1" dirty="0" smtClean="0"/>
              <a:t>AKILLI </a:t>
            </a:r>
            <a:r>
              <a:rPr lang="en-GB" b="1" dirty="0"/>
              <a:t>ŞEHİR YÖNETİŞİMİNİN ETKİLEŞİM SAĞLADIĞI ALANLAR VE KAZANIMLAR</a:t>
            </a:r>
            <a:r>
              <a:rPr lang="tr-TR" b="1" dirty="0"/>
              <a:t> - </a:t>
            </a:r>
            <a:r>
              <a:rPr lang="tr-TR" b="1" dirty="0" smtClean="0"/>
              <a:t>3</a:t>
            </a:r>
            <a:r>
              <a:rPr lang="en-GB" b="1" dirty="0" smtClean="0"/>
              <a:t> </a:t>
            </a:r>
            <a:endParaRPr lang="tr-TR" b="1" dirty="0"/>
          </a:p>
          <a:p>
            <a:r>
              <a:rPr lang="tr-TR" sz="1400" b="1" dirty="0" smtClean="0"/>
              <a:t>3</a:t>
            </a:r>
            <a:r>
              <a:rPr lang="tr-TR" sz="1400" b="1" dirty="0" smtClean="0"/>
              <a:t>. </a:t>
            </a:r>
            <a:r>
              <a:rPr lang="tr-TR" sz="1400" dirty="0" smtClean="0"/>
              <a:t>Vatandaşların </a:t>
            </a:r>
            <a:r>
              <a:rPr lang="tr-TR" sz="1400" dirty="0"/>
              <a:t>Yönetime Daha Fazla Katılmasını Teşvik Edilmesi</a:t>
            </a:r>
            <a:endParaRPr lang="tr-TR" sz="1400" b="1" dirty="0" smtClean="0"/>
          </a:p>
          <a:p>
            <a:r>
              <a:rPr lang="en-GB" sz="1400" b="0" dirty="0" err="1" smtClean="0"/>
              <a:t>Günümüzde</a:t>
            </a:r>
            <a:r>
              <a:rPr lang="en-GB" sz="1400" b="0" dirty="0"/>
              <a:t>, </a:t>
            </a:r>
            <a:r>
              <a:rPr lang="en-GB" sz="1400" b="0" dirty="0" err="1"/>
              <a:t>bilgi</a:t>
            </a:r>
            <a:r>
              <a:rPr lang="en-GB" sz="1400" b="0" dirty="0"/>
              <a:t> </a:t>
            </a:r>
            <a:r>
              <a:rPr lang="en-GB" sz="1400" b="0" dirty="0" err="1"/>
              <a:t>ve</a:t>
            </a:r>
            <a:r>
              <a:rPr lang="en-GB" sz="1400" b="0" dirty="0"/>
              <a:t> </a:t>
            </a:r>
            <a:r>
              <a:rPr lang="en-GB" sz="1400" b="0" dirty="0" err="1"/>
              <a:t>iletişim</a:t>
            </a:r>
            <a:r>
              <a:rPr lang="en-GB" sz="1400" b="0" dirty="0"/>
              <a:t> </a:t>
            </a:r>
            <a:r>
              <a:rPr lang="en-GB" sz="1400" b="0" dirty="0" err="1"/>
              <a:t>teknolojileri</a:t>
            </a:r>
            <a:r>
              <a:rPr lang="en-GB" sz="1400" b="0" dirty="0"/>
              <a:t> </a:t>
            </a:r>
            <a:r>
              <a:rPr lang="en-GB" sz="1400" b="0" dirty="0" err="1"/>
              <a:t>sayesinde</a:t>
            </a:r>
            <a:r>
              <a:rPr lang="en-GB" sz="1400" b="0" dirty="0"/>
              <a:t> </a:t>
            </a:r>
            <a:r>
              <a:rPr lang="en-GB" sz="1400" b="0" dirty="0" err="1"/>
              <a:t>haberleşme</a:t>
            </a:r>
            <a:r>
              <a:rPr lang="en-GB" sz="1400" b="0" dirty="0"/>
              <a:t> </a:t>
            </a:r>
            <a:r>
              <a:rPr lang="en-GB" sz="1400" b="0" dirty="0" err="1"/>
              <a:t>ihtiyaçlarımızı</a:t>
            </a:r>
            <a:r>
              <a:rPr lang="en-GB" sz="1400" b="0" dirty="0"/>
              <a:t> </a:t>
            </a:r>
            <a:r>
              <a:rPr lang="en-GB" sz="1400" b="0" dirty="0" err="1"/>
              <a:t>karşılamamızın</a:t>
            </a:r>
            <a:r>
              <a:rPr lang="en-GB" sz="1400" b="0" dirty="0"/>
              <a:t> </a:t>
            </a:r>
            <a:r>
              <a:rPr lang="en-GB" sz="1400" b="0" dirty="0" err="1"/>
              <a:t>yanı</a:t>
            </a:r>
            <a:r>
              <a:rPr lang="en-GB" sz="1400" b="0" dirty="0"/>
              <a:t> </a:t>
            </a:r>
            <a:r>
              <a:rPr lang="en-GB" sz="1400" b="0" dirty="0" err="1"/>
              <a:t>sıra</a:t>
            </a:r>
            <a:r>
              <a:rPr lang="en-GB" sz="1400" b="0" dirty="0"/>
              <a:t>, </a:t>
            </a:r>
            <a:r>
              <a:rPr lang="en-GB" sz="1400" b="0" dirty="0" err="1"/>
              <a:t>eğitimden</a:t>
            </a:r>
            <a:r>
              <a:rPr lang="en-GB" sz="1400" b="0" dirty="0"/>
              <a:t> </a:t>
            </a:r>
            <a:r>
              <a:rPr lang="en-GB" sz="1400" b="0" dirty="0" err="1"/>
              <a:t>sağlığa</a:t>
            </a:r>
            <a:r>
              <a:rPr lang="en-GB" sz="1400" b="0" dirty="0"/>
              <a:t>, </a:t>
            </a:r>
            <a:r>
              <a:rPr lang="en-GB" sz="1400" b="0" dirty="0" err="1"/>
              <a:t>tarımdan</a:t>
            </a:r>
            <a:r>
              <a:rPr lang="en-GB" sz="1400" b="0" dirty="0"/>
              <a:t> </a:t>
            </a:r>
            <a:r>
              <a:rPr lang="en-GB" sz="1400" b="0" dirty="0" err="1"/>
              <a:t>ulaşıma</a:t>
            </a:r>
            <a:r>
              <a:rPr lang="en-GB" sz="1400" b="0" dirty="0"/>
              <a:t> </a:t>
            </a:r>
            <a:r>
              <a:rPr lang="en-GB" sz="1400" b="0" dirty="0" err="1"/>
              <a:t>kadar</a:t>
            </a:r>
            <a:r>
              <a:rPr lang="en-GB" sz="1400" b="0" dirty="0"/>
              <a:t> </a:t>
            </a:r>
            <a:r>
              <a:rPr lang="en-GB" sz="1400" b="0" dirty="0" err="1"/>
              <a:t>bir</a:t>
            </a:r>
            <a:r>
              <a:rPr lang="en-GB" sz="1400" b="0" dirty="0"/>
              <a:t> </a:t>
            </a:r>
            <a:r>
              <a:rPr lang="en-GB" sz="1400" b="0" dirty="0" err="1"/>
              <a:t>çok</a:t>
            </a:r>
            <a:r>
              <a:rPr lang="en-GB" sz="1400" b="0" dirty="0"/>
              <a:t> </a:t>
            </a:r>
            <a:r>
              <a:rPr lang="en-GB" sz="1400" b="0" dirty="0" err="1"/>
              <a:t>alanda</a:t>
            </a:r>
            <a:r>
              <a:rPr lang="en-GB" sz="1400" b="0" dirty="0"/>
              <a:t> </a:t>
            </a:r>
            <a:r>
              <a:rPr lang="en-GB" sz="1400" b="0" dirty="0" err="1"/>
              <a:t>yenilikçi</a:t>
            </a:r>
            <a:r>
              <a:rPr lang="en-GB" sz="1400" b="0" dirty="0"/>
              <a:t> </a:t>
            </a:r>
            <a:r>
              <a:rPr lang="en-GB" sz="1400" b="0" dirty="0" err="1"/>
              <a:t>hizmetler</a:t>
            </a:r>
            <a:r>
              <a:rPr lang="en-GB" sz="1400" b="0" dirty="0"/>
              <a:t> </a:t>
            </a:r>
            <a:r>
              <a:rPr lang="en-GB" sz="1400" b="0" dirty="0" err="1"/>
              <a:t>ile</a:t>
            </a:r>
            <a:r>
              <a:rPr lang="en-GB" sz="1400" b="0" dirty="0"/>
              <a:t> </a:t>
            </a:r>
            <a:r>
              <a:rPr lang="en-GB" sz="1400" b="0" dirty="0" err="1"/>
              <a:t>karşılaşabilmekteyiz</a:t>
            </a:r>
            <a:r>
              <a:rPr lang="en-GB" sz="1400" b="0" dirty="0"/>
              <a:t>. </a:t>
            </a:r>
            <a:r>
              <a:rPr lang="en-GB" sz="1400" b="0" dirty="0" err="1"/>
              <a:t>Dijital</a:t>
            </a:r>
            <a:r>
              <a:rPr lang="en-GB" sz="1400" b="0" dirty="0"/>
              <a:t> </a:t>
            </a:r>
            <a:r>
              <a:rPr lang="en-GB" sz="1400" b="0" dirty="0" err="1"/>
              <a:t>dönüşüm</a:t>
            </a:r>
            <a:r>
              <a:rPr lang="en-GB" sz="1400" b="0" dirty="0"/>
              <a:t> </a:t>
            </a:r>
            <a:r>
              <a:rPr lang="en-GB" sz="1400" b="0" dirty="0" err="1"/>
              <a:t>ile</a:t>
            </a:r>
            <a:r>
              <a:rPr lang="en-GB" sz="1400" b="0" dirty="0"/>
              <a:t> </a:t>
            </a:r>
            <a:r>
              <a:rPr lang="en-GB" sz="1400" b="0" dirty="0" err="1"/>
              <a:t>birlikte</a:t>
            </a:r>
            <a:r>
              <a:rPr lang="en-GB" sz="1400" b="0" dirty="0"/>
              <a:t> </a:t>
            </a:r>
            <a:r>
              <a:rPr lang="en-GB" sz="1400" b="0" dirty="0" err="1"/>
              <a:t>insanların</a:t>
            </a:r>
            <a:r>
              <a:rPr lang="en-GB" sz="1400" b="0" dirty="0"/>
              <a:t> </a:t>
            </a:r>
            <a:r>
              <a:rPr lang="en-GB" sz="1400" b="0" dirty="0" err="1"/>
              <a:t>gündelik</a:t>
            </a:r>
            <a:r>
              <a:rPr lang="en-GB" sz="1400" b="0" dirty="0"/>
              <a:t> </a:t>
            </a:r>
            <a:r>
              <a:rPr lang="en-GB" sz="1400" b="0" dirty="0" err="1"/>
              <a:t>hayatlarında</a:t>
            </a:r>
            <a:r>
              <a:rPr lang="en-GB" sz="1400" b="0" dirty="0"/>
              <a:t> </a:t>
            </a:r>
            <a:r>
              <a:rPr lang="en-GB" sz="1400" b="0" dirty="0" err="1"/>
              <a:t>bilgiyi</a:t>
            </a:r>
            <a:r>
              <a:rPr lang="en-GB" sz="1400" b="0" dirty="0"/>
              <a:t> </a:t>
            </a:r>
            <a:r>
              <a:rPr lang="en-GB" sz="1400" b="0" dirty="0" err="1"/>
              <a:t>doğru</a:t>
            </a:r>
            <a:r>
              <a:rPr lang="en-GB" sz="1400" b="0" dirty="0"/>
              <a:t> </a:t>
            </a:r>
            <a:r>
              <a:rPr lang="en-GB" sz="1400" b="0" dirty="0" err="1"/>
              <a:t>şekilde</a:t>
            </a:r>
            <a:r>
              <a:rPr lang="en-GB" sz="1400" b="0" dirty="0"/>
              <a:t> </a:t>
            </a:r>
            <a:r>
              <a:rPr lang="en-GB" sz="1400" b="0" dirty="0" err="1"/>
              <a:t>yorumlayıp</a:t>
            </a:r>
            <a:r>
              <a:rPr lang="en-GB" sz="1400" b="0" dirty="0"/>
              <a:t> </a:t>
            </a:r>
            <a:r>
              <a:rPr lang="en-GB" sz="1400" b="0" dirty="0" err="1"/>
              <a:t>işleyebilen</a:t>
            </a:r>
            <a:r>
              <a:rPr lang="en-GB" sz="1400" b="0" dirty="0"/>
              <a:t>, </a:t>
            </a:r>
            <a:r>
              <a:rPr lang="en-GB" sz="1400" b="0" dirty="0" err="1"/>
              <a:t>yaşadığı</a:t>
            </a:r>
            <a:r>
              <a:rPr lang="en-GB" sz="1400" b="0" dirty="0"/>
              <a:t> </a:t>
            </a:r>
            <a:r>
              <a:rPr lang="en-GB" sz="1400" b="0" dirty="0" err="1"/>
              <a:t>çevreyi</a:t>
            </a:r>
            <a:r>
              <a:rPr lang="en-GB" sz="1400" b="0" dirty="0"/>
              <a:t> </a:t>
            </a:r>
            <a:r>
              <a:rPr lang="en-GB" sz="1400" b="0" dirty="0" err="1"/>
              <a:t>sorgulayan</a:t>
            </a:r>
            <a:r>
              <a:rPr lang="en-GB" sz="1400" b="0" dirty="0"/>
              <a:t> </a:t>
            </a:r>
            <a:r>
              <a:rPr lang="en-GB" sz="1400" b="0" dirty="0" err="1"/>
              <a:t>ve</a:t>
            </a:r>
            <a:r>
              <a:rPr lang="en-GB" sz="1400" b="0" dirty="0"/>
              <a:t> </a:t>
            </a:r>
            <a:r>
              <a:rPr lang="en-GB" sz="1400" b="0" dirty="0" err="1"/>
              <a:t>yaşam</a:t>
            </a:r>
            <a:r>
              <a:rPr lang="en-GB" sz="1400" b="0" dirty="0"/>
              <a:t> </a:t>
            </a:r>
            <a:r>
              <a:rPr lang="en-GB" sz="1400" b="0" dirty="0" err="1"/>
              <a:t>boyu</a:t>
            </a:r>
            <a:r>
              <a:rPr lang="en-GB" sz="1400" b="0" dirty="0"/>
              <a:t> </a:t>
            </a:r>
            <a:r>
              <a:rPr lang="en-GB" sz="1400" b="0" dirty="0" err="1"/>
              <a:t>öğrenme</a:t>
            </a:r>
            <a:r>
              <a:rPr lang="en-GB" sz="1400" b="0" dirty="0"/>
              <a:t> </a:t>
            </a:r>
            <a:r>
              <a:rPr lang="en-GB" sz="1400" b="0" dirty="0" err="1"/>
              <a:t>ilkesini</a:t>
            </a:r>
            <a:r>
              <a:rPr lang="en-GB" sz="1400" b="0" dirty="0"/>
              <a:t> </a:t>
            </a:r>
            <a:r>
              <a:rPr lang="en-GB" sz="1400" b="0" dirty="0" err="1"/>
              <a:t>benimseyen</a:t>
            </a:r>
            <a:r>
              <a:rPr lang="en-GB" sz="1400" b="0" dirty="0"/>
              <a:t> </a:t>
            </a:r>
            <a:r>
              <a:rPr lang="en-GB" sz="1400" b="0" dirty="0" err="1"/>
              <a:t>bir</a:t>
            </a:r>
            <a:r>
              <a:rPr lang="en-GB" sz="1400" b="0" dirty="0"/>
              <a:t> </a:t>
            </a:r>
            <a:r>
              <a:rPr lang="en-GB" sz="1400" b="0" dirty="0" err="1"/>
              <a:t>toplum</a:t>
            </a:r>
            <a:r>
              <a:rPr lang="en-GB" sz="1400" b="0" dirty="0"/>
              <a:t> </a:t>
            </a:r>
            <a:r>
              <a:rPr lang="en-GB" sz="1400" b="0" dirty="0" err="1"/>
              <a:t>modelinin</a:t>
            </a:r>
            <a:r>
              <a:rPr lang="en-GB" sz="1400" b="0" dirty="0"/>
              <a:t> </a:t>
            </a:r>
            <a:r>
              <a:rPr lang="en-GB" sz="1400" b="0" dirty="0" err="1"/>
              <a:t>oluşmasına</a:t>
            </a:r>
            <a:r>
              <a:rPr lang="en-GB" sz="1400" b="0" dirty="0"/>
              <a:t> </a:t>
            </a:r>
            <a:r>
              <a:rPr lang="en-GB" sz="1400" b="0" dirty="0" err="1"/>
              <a:t>zemin</a:t>
            </a:r>
            <a:r>
              <a:rPr lang="en-GB" sz="1400" b="0" dirty="0"/>
              <a:t> </a:t>
            </a:r>
            <a:r>
              <a:rPr lang="en-GB" sz="1400" b="0" dirty="0" err="1"/>
              <a:t>hazırlanmıştır</a:t>
            </a:r>
            <a:r>
              <a:rPr lang="en-GB" sz="1400" b="0" dirty="0"/>
              <a:t>. </a:t>
            </a:r>
            <a:r>
              <a:rPr lang="en-GB" sz="1400" b="0" dirty="0" err="1"/>
              <a:t>Gelişen</a:t>
            </a:r>
            <a:r>
              <a:rPr lang="en-GB" sz="1400" b="0" dirty="0"/>
              <a:t> </a:t>
            </a:r>
            <a:r>
              <a:rPr lang="en-GB" sz="1400" b="0" dirty="0" err="1"/>
              <a:t>teknolojiler</a:t>
            </a:r>
            <a:r>
              <a:rPr lang="en-GB" sz="1400" b="0" dirty="0"/>
              <a:t> her </a:t>
            </a:r>
            <a:r>
              <a:rPr lang="en-GB" sz="1400" b="0" dirty="0" err="1"/>
              <a:t>alanda</a:t>
            </a:r>
            <a:r>
              <a:rPr lang="en-GB" sz="1400" b="0" dirty="0"/>
              <a:t> </a:t>
            </a:r>
            <a:r>
              <a:rPr lang="en-GB" sz="1400" b="0" dirty="0" err="1"/>
              <a:t>olduğu</a:t>
            </a:r>
            <a:r>
              <a:rPr lang="en-GB" sz="1400" b="0" dirty="0"/>
              <a:t> </a:t>
            </a:r>
            <a:r>
              <a:rPr lang="en-GB" sz="1400" b="0" dirty="0" err="1"/>
              <a:t>gibi</a:t>
            </a:r>
            <a:r>
              <a:rPr lang="en-GB" sz="1400" b="0" dirty="0"/>
              <a:t> </a:t>
            </a:r>
            <a:r>
              <a:rPr lang="en-GB" sz="1400" b="0" dirty="0" err="1"/>
              <a:t>şehir</a:t>
            </a:r>
            <a:r>
              <a:rPr lang="en-GB" sz="1400" b="0" dirty="0"/>
              <a:t> </a:t>
            </a:r>
            <a:r>
              <a:rPr lang="en-GB" sz="1400" b="0" dirty="0" err="1"/>
              <a:t>yapılarında</a:t>
            </a:r>
            <a:r>
              <a:rPr lang="en-GB" sz="1400" b="0" dirty="0"/>
              <a:t> da </a:t>
            </a:r>
            <a:r>
              <a:rPr lang="en-GB" sz="1400" b="0" dirty="0" err="1"/>
              <a:t>etkisi</a:t>
            </a:r>
            <a:r>
              <a:rPr lang="en-GB" sz="1400" b="0" dirty="0"/>
              <a:t> </a:t>
            </a:r>
            <a:r>
              <a:rPr lang="en-GB" sz="1400" b="0" dirty="0" err="1"/>
              <a:t>göstermekte</a:t>
            </a:r>
            <a:r>
              <a:rPr lang="en-GB" sz="1400" b="0" dirty="0"/>
              <a:t> </a:t>
            </a:r>
            <a:r>
              <a:rPr lang="en-GB" sz="1400" b="0" dirty="0" err="1"/>
              <a:t>olup</a:t>
            </a:r>
            <a:r>
              <a:rPr lang="en-GB" sz="1400" b="0" dirty="0"/>
              <a:t>, </a:t>
            </a:r>
            <a:r>
              <a:rPr lang="en-GB" sz="1400" b="0" dirty="0" err="1"/>
              <a:t>teknolojik</a:t>
            </a:r>
            <a:r>
              <a:rPr lang="en-GB" sz="1400" b="0" dirty="0"/>
              <a:t> </a:t>
            </a:r>
            <a:r>
              <a:rPr lang="en-GB" sz="1400" b="0" dirty="0" err="1"/>
              <a:t>imkanlardan</a:t>
            </a:r>
            <a:r>
              <a:rPr lang="en-GB" sz="1400" b="0" dirty="0"/>
              <a:t> </a:t>
            </a:r>
            <a:r>
              <a:rPr lang="en-GB" sz="1400" b="0" dirty="0" err="1"/>
              <a:t>gerektiği</a:t>
            </a:r>
            <a:r>
              <a:rPr lang="en-GB" sz="1400" b="0" dirty="0"/>
              <a:t> </a:t>
            </a:r>
            <a:r>
              <a:rPr lang="en-GB" sz="1400" b="0" dirty="0" err="1"/>
              <a:t>gibi</a:t>
            </a:r>
            <a:r>
              <a:rPr lang="en-GB" sz="1400" b="0" dirty="0"/>
              <a:t> </a:t>
            </a:r>
            <a:r>
              <a:rPr lang="en-GB" sz="1400" b="0" dirty="0" err="1"/>
              <a:t>yararlanamayan</a:t>
            </a:r>
            <a:r>
              <a:rPr lang="en-GB" sz="1400" b="0" dirty="0"/>
              <a:t> </a:t>
            </a:r>
            <a:r>
              <a:rPr lang="en-GB" sz="1400" b="0" dirty="0" err="1"/>
              <a:t>şehirler</a:t>
            </a:r>
            <a:r>
              <a:rPr lang="en-GB" sz="1400" b="0" dirty="0"/>
              <a:t> </a:t>
            </a:r>
            <a:r>
              <a:rPr lang="en-GB" sz="1400" b="0" dirty="0" err="1"/>
              <a:t>vatandaşların</a:t>
            </a:r>
            <a:r>
              <a:rPr lang="en-GB" sz="1400" b="0" dirty="0"/>
              <a:t> </a:t>
            </a:r>
            <a:r>
              <a:rPr lang="en-GB" sz="1400" b="0" dirty="0" err="1"/>
              <a:t>ihtiyaç</a:t>
            </a:r>
            <a:r>
              <a:rPr lang="en-GB" sz="1400" b="0" dirty="0"/>
              <a:t> </a:t>
            </a:r>
            <a:r>
              <a:rPr lang="en-GB" sz="1400" b="0" dirty="0" err="1"/>
              <a:t>ve</a:t>
            </a:r>
            <a:r>
              <a:rPr lang="en-GB" sz="1400" b="0" dirty="0"/>
              <a:t> </a:t>
            </a:r>
            <a:r>
              <a:rPr lang="en-GB" sz="1400" b="0" dirty="0" err="1"/>
              <a:t>beklentilerine</a:t>
            </a:r>
            <a:r>
              <a:rPr lang="en-GB" sz="1400" b="0" dirty="0"/>
              <a:t> </a:t>
            </a:r>
            <a:r>
              <a:rPr lang="en-GB" sz="1400" b="0" dirty="0" err="1"/>
              <a:t>cevap</a:t>
            </a:r>
            <a:r>
              <a:rPr lang="en-GB" sz="1400" b="0" dirty="0"/>
              <a:t> </a:t>
            </a:r>
            <a:r>
              <a:rPr lang="en-GB" sz="1400" b="0" dirty="0" err="1"/>
              <a:t>verememektedir</a:t>
            </a:r>
            <a:r>
              <a:rPr lang="en-GB" sz="1400" b="0" dirty="0"/>
              <a:t>.  </a:t>
            </a:r>
            <a:r>
              <a:rPr lang="en-GB" sz="1400" b="0" dirty="0" err="1"/>
              <a:t>Akıllı</a:t>
            </a:r>
            <a:r>
              <a:rPr lang="en-GB" sz="1400" b="0" dirty="0"/>
              <a:t> </a:t>
            </a:r>
            <a:r>
              <a:rPr lang="en-GB" sz="1400" b="0" dirty="0" err="1"/>
              <a:t>şehirler</a:t>
            </a:r>
            <a:r>
              <a:rPr lang="en-GB" sz="1400" b="0" dirty="0"/>
              <a:t> </a:t>
            </a:r>
            <a:r>
              <a:rPr lang="en-GB" sz="1400" b="0" dirty="0" err="1"/>
              <a:t>sayesinde</a:t>
            </a:r>
            <a:r>
              <a:rPr lang="en-GB" sz="1400" b="0" dirty="0"/>
              <a:t> </a:t>
            </a:r>
            <a:r>
              <a:rPr lang="en-GB" sz="1400" b="0" dirty="0" err="1"/>
              <a:t>kentsel</a:t>
            </a:r>
            <a:r>
              <a:rPr lang="en-GB" sz="1400" b="0" dirty="0"/>
              <a:t> </a:t>
            </a:r>
            <a:r>
              <a:rPr lang="en-GB" sz="1400" b="0" dirty="0" err="1"/>
              <a:t>yaşam</a:t>
            </a:r>
            <a:r>
              <a:rPr lang="en-GB" sz="1400" b="0" dirty="0"/>
              <a:t> </a:t>
            </a:r>
            <a:r>
              <a:rPr lang="en-GB" sz="1400" b="0" dirty="0" err="1"/>
              <a:t>alanları</a:t>
            </a:r>
            <a:r>
              <a:rPr lang="en-GB" sz="1400" b="0" dirty="0"/>
              <a:t> </a:t>
            </a:r>
            <a:r>
              <a:rPr lang="en-GB" sz="1400" b="0" dirty="0" err="1"/>
              <a:t>dijitalleşerek</a:t>
            </a:r>
            <a:r>
              <a:rPr lang="en-GB" sz="1400" b="0" dirty="0"/>
              <a:t>, </a:t>
            </a:r>
            <a:r>
              <a:rPr lang="en-GB" sz="1400" b="0" dirty="0" err="1"/>
              <a:t>şehirde</a:t>
            </a:r>
            <a:r>
              <a:rPr lang="en-GB" sz="1400" b="0" dirty="0"/>
              <a:t> </a:t>
            </a:r>
            <a:r>
              <a:rPr lang="en-GB" sz="1400" b="0" dirty="0" err="1"/>
              <a:t>var</a:t>
            </a:r>
            <a:r>
              <a:rPr lang="en-GB" sz="1400" b="0" dirty="0"/>
              <a:t> </a:t>
            </a:r>
            <a:r>
              <a:rPr lang="en-GB" sz="1400" b="0" dirty="0" err="1"/>
              <a:t>olan</a:t>
            </a:r>
            <a:r>
              <a:rPr lang="en-GB" sz="1400" b="0" dirty="0"/>
              <a:t> </a:t>
            </a:r>
            <a:r>
              <a:rPr lang="en-GB" sz="1400" b="0" dirty="0" err="1"/>
              <a:t>tüm</a:t>
            </a:r>
            <a:r>
              <a:rPr lang="en-GB" sz="1400" b="0" dirty="0"/>
              <a:t> </a:t>
            </a:r>
            <a:r>
              <a:rPr lang="en-GB" sz="1400" b="0" dirty="0" err="1"/>
              <a:t>nesneler</a:t>
            </a:r>
            <a:r>
              <a:rPr lang="en-GB" sz="1400" b="0" dirty="0"/>
              <a:t> </a:t>
            </a:r>
            <a:r>
              <a:rPr lang="en-GB" sz="1400" b="0" dirty="0" err="1"/>
              <a:t>nesnelerin</a:t>
            </a:r>
            <a:r>
              <a:rPr lang="en-GB" sz="1400" b="0" dirty="0"/>
              <a:t> </a:t>
            </a:r>
            <a:r>
              <a:rPr lang="en-GB" sz="1400" b="0" dirty="0" err="1"/>
              <a:t>interneti</a:t>
            </a:r>
            <a:r>
              <a:rPr lang="en-GB" sz="1400" b="0" dirty="0"/>
              <a:t> </a:t>
            </a:r>
            <a:r>
              <a:rPr lang="en-GB" sz="1400" b="0" dirty="0" err="1"/>
              <a:t>kapsamında</a:t>
            </a:r>
            <a:r>
              <a:rPr lang="en-GB" sz="1400" b="0" dirty="0"/>
              <a:t> </a:t>
            </a:r>
            <a:r>
              <a:rPr lang="en-GB" sz="1400" b="0" dirty="0" err="1"/>
              <a:t>birbirine</a:t>
            </a:r>
            <a:r>
              <a:rPr lang="en-GB" sz="1400" b="0" dirty="0"/>
              <a:t> </a:t>
            </a:r>
            <a:r>
              <a:rPr lang="en-GB" sz="1400" b="0" dirty="0" err="1"/>
              <a:t>bağlı</a:t>
            </a:r>
            <a:r>
              <a:rPr lang="en-GB" sz="1400" b="0" dirty="0"/>
              <a:t> hale </a:t>
            </a:r>
            <a:r>
              <a:rPr lang="en-GB" sz="1400" b="0" dirty="0" err="1"/>
              <a:t>gelmektedir</a:t>
            </a:r>
            <a:r>
              <a:rPr lang="en-GB" sz="1400" b="0" dirty="0"/>
              <a:t>. Bu </a:t>
            </a:r>
            <a:r>
              <a:rPr lang="en-GB" sz="1400" b="0" dirty="0" err="1"/>
              <a:t>durumda</a:t>
            </a:r>
            <a:r>
              <a:rPr lang="en-GB" sz="1400" b="0" dirty="0"/>
              <a:t> </a:t>
            </a:r>
            <a:r>
              <a:rPr lang="en-GB" sz="1400" b="0" dirty="0" err="1"/>
              <a:t>maliyet</a:t>
            </a:r>
            <a:r>
              <a:rPr lang="en-GB" sz="1400" b="0" dirty="0"/>
              <a:t>, </a:t>
            </a:r>
            <a:r>
              <a:rPr lang="en-GB" sz="1400" b="0" dirty="0" err="1"/>
              <a:t>zaman</a:t>
            </a:r>
            <a:r>
              <a:rPr lang="en-GB" sz="1400" b="0" dirty="0"/>
              <a:t> </a:t>
            </a:r>
            <a:r>
              <a:rPr lang="en-GB" sz="1400" b="0" dirty="0" err="1"/>
              <a:t>ve</a:t>
            </a:r>
            <a:r>
              <a:rPr lang="en-GB" sz="1400" b="0" dirty="0"/>
              <a:t> </a:t>
            </a:r>
            <a:r>
              <a:rPr lang="en-GB" sz="1400" b="0" dirty="0" err="1"/>
              <a:t>enerji</a:t>
            </a:r>
            <a:r>
              <a:rPr lang="en-GB" sz="1400" b="0" dirty="0"/>
              <a:t> </a:t>
            </a:r>
            <a:r>
              <a:rPr lang="en-GB" sz="1400" b="0" dirty="0" err="1"/>
              <a:t>tasarrufu</a:t>
            </a:r>
            <a:r>
              <a:rPr lang="en-GB" sz="1400" b="0" dirty="0"/>
              <a:t> </a:t>
            </a:r>
            <a:r>
              <a:rPr lang="en-GB" sz="1400" b="0" dirty="0" err="1"/>
              <a:t>sağlanarak</a:t>
            </a:r>
            <a:r>
              <a:rPr lang="en-GB" sz="1400" b="0" dirty="0"/>
              <a:t> </a:t>
            </a:r>
            <a:r>
              <a:rPr lang="en-GB" sz="1400" b="0" dirty="0" err="1"/>
              <a:t>vatandaşların</a:t>
            </a:r>
            <a:r>
              <a:rPr lang="en-GB" sz="1400" b="0" dirty="0"/>
              <a:t> </a:t>
            </a:r>
            <a:r>
              <a:rPr lang="en-GB" sz="1400" b="0" dirty="0" err="1"/>
              <a:t>yaşam</a:t>
            </a:r>
            <a:r>
              <a:rPr lang="en-GB" sz="1400" b="0" dirty="0"/>
              <a:t> </a:t>
            </a:r>
            <a:r>
              <a:rPr lang="en-GB" sz="1400" b="0" dirty="0" err="1"/>
              <a:t>kalitesinin</a:t>
            </a:r>
            <a:r>
              <a:rPr lang="en-GB" sz="1400" b="0" dirty="0"/>
              <a:t> </a:t>
            </a:r>
            <a:r>
              <a:rPr lang="en-GB" sz="1400" b="0" dirty="0" err="1"/>
              <a:t>artırılması</a:t>
            </a:r>
            <a:r>
              <a:rPr lang="en-GB" sz="1400" b="0" dirty="0"/>
              <a:t> </a:t>
            </a:r>
            <a:r>
              <a:rPr lang="en-GB" sz="1400" b="0" dirty="0" err="1"/>
              <a:t>amaçlanmaktadır</a:t>
            </a:r>
            <a:r>
              <a:rPr lang="en-GB" sz="1400" b="0" dirty="0"/>
              <a:t>. </a:t>
            </a:r>
            <a:endParaRPr lang="tr-TR" sz="1400" b="0" dirty="0"/>
          </a:p>
          <a:p>
            <a:r>
              <a:rPr lang="en-GB" sz="1400" b="0" dirty="0" err="1"/>
              <a:t>Vatandaşlar</a:t>
            </a:r>
            <a:r>
              <a:rPr lang="en-GB" sz="1400" b="0" dirty="0"/>
              <a:t>, </a:t>
            </a:r>
            <a:r>
              <a:rPr lang="en-GB" sz="1400" b="0" dirty="0" err="1"/>
              <a:t>şehrin</a:t>
            </a:r>
            <a:r>
              <a:rPr lang="en-GB" sz="1400" b="0" dirty="0"/>
              <a:t> </a:t>
            </a:r>
            <a:r>
              <a:rPr lang="en-GB" sz="1400" b="0" dirty="0" err="1"/>
              <a:t>ihtiyaçlarına</a:t>
            </a:r>
            <a:r>
              <a:rPr lang="en-GB" sz="1400" b="0" dirty="0"/>
              <a:t> </a:t>
            </a:r>
            <a:r>
              <a:rPr lang="en-GB" sz="1400" b="0" dirty="0" err="1"/>
              <a:t>inovatif</a:t>
            </a:r>
            <a:r>
              <a:rPr lang="en-GB" sz="1400" b="0" dirty="0"/>
              <a:t> </a:t>
            </a:r>
            <a:r>
              <a:rPr lang="en-GB" sz="1400" b="0" dirty="0" err="1"/>
              <a:t>bir</a:t>
            </a:r>
            <a:r>
              <a:rPr lang="en-GB" sz="1400" b="0" dirty="0"/>
              <a:t> </a:t>
            </a:r>
            <a:r>
              <a:rPr lang="en-GB" sz="1400" b="0" dirty="0" err="1"/>
              <a:t>şekilde</a:t>
            </a:r>
            <a:r>
              <a:rPr lang="en-GB" sz="1400" b="0" dirty="0"/>
              <a:t> </a:t>
            </a:r>
            <a:r>
              <a:rPr lang="en-GB" sz="1400" b="0" dirty="0" err="1"/>
              <a:t>cevap</a:t>
            </a:r>
            <a:r>
              <a:rPr lang="en-GB" sz="1400" b="0" dirty="0"/>
              <a:t> </a:t>
            </a:r>
            <a:r>
              <a:rPr lang="en-GB" sz="1400" b="0" dirty="0" err="1"/>
              <a:t>verebilmek</a:t>
            </a:r>
            <a:r>
              <a:rPr lang="en-GB" sz="1400" b="0" dirty="0"/>
              <a:t> </a:t>
            </a:r>
            <a:r>
              <a:rPr lang="en-GB" sz="1400" b="0" dirty="0" err="1"/>
              <a:t>için</a:t>
            </a:r>
            <a:r>
              <a:rPr lang="en-GB" sz="1400" b="0" dirty="0"/>
              <a:t> </a:t>
            </a:r>
            <a:r>
              <a:rPr lang="en-GB" sz="1400" b="0" dirty="0" err="1"/>
              <a:t>değerli</a:t>
            </a:r>
            <a:r>
              <a:rPr lang="en-GB" sz="1400" b="0" dirty="0"/>
              <a:t> </a:t>
            </a:r>
            <a:r>
              <a:rPr lang="en-GB" sz="1400" b="0" dirty="0" err="1"/>
              <a:t>geri</a:t>
            </a:r>
            <a:r>
              <a:rPr lang="en-GB" sz="1400" b="0" dirty="0"/>
              <a:t> </a:t>
            </a:r>
            <a:r>
              <a:rPr lang="en-GB" sz="1400" b="0" dirty="0" err="1"/>
              <a:t>bildirimleriyle</a:t>
            </a:r>
            <a:r>
              <a:rPr lang="en-GB" sz="1400" b="0" dirty="0"/>
              <a:t> </a:t>
            </a:r>
            <a:r>
              <a:rPr lang="en-GB" sz="1400" b="0" dirty="0" err="1"/>
              <a:t>yeni</a:t>
            </a:r>
            <a:r>
              <a:rPr lang="en-GB" sz="1400" b="0" dirty="0"/>
              <a:t> </a:t>
            </a:r>
            <a:r>
              <a:rPr lang="en-GB" sz="1400" b="0" dirty="0" err="1"/>
              <a:t>fikirlerin</a:t>
            </a:r>
            <a:r>
              <a:rPr lang="en-GB" sz="1400" b="0" dirty="0"/>
              <a:t> </a:t>
            </a:r>
            <a:r>
              <a:rPr lang="en-GB" sz="1400" b="0" dirty="0" err="1"/>
              <a:t>gelişimine</a:t>
            </a:r>
            <a:r>
              <a:rPr lang="en-GB" sz="1400" b="0" dirty="0"/>
              <a:t> </a:t>
            </a:r>
            <a:r>
              <a:rPr lang="en-GB" sz="1400" b="0" dirty="0" err="1"/>
              <a:t>katkıda</a:t>
            </a:r>
            <a:r>
              <a:rPr lang="en-GB" sz="1400" b="0" dirty="0"/>
              <a:t> </a:t>
            </a:r>
            <a:r>
              <a:rPr lang="en-GB" sz="1400" b="0" dirty="0" err="1"/>
              <a:t>bulunabilirler</a:t>
            </a:r>
            <a:r>
              <a:rPr lang="en-GB" sz="1400" b="0" dirty="0"/>
              <a:t>. </a:t>
            </a:r>
            <a:r>
              <a:rPr lang="en-GB" sz="1400" b="0" dirty="0" err="1"/>
              <a:t>Ancak</a:t>
            </a:r>
            <a:r>
              <a:rPr lang="en-GB" sz="1400" b="0" dirty="0"/>
              <a:t> </a:t>
            </a:r>
            <a:r>
              <a:rPr lang="en-GB" sz="1400" b="0" dirty="0" err="1"/>
              <a:t>vatandaş</a:t>
            </a:r>
            <a:r>
              <a:rPr lang="en-GB" sz="1400" b="0" dirty="0"/>
              <a:t> </a:t>
            </a:r>
            <a:r>
              <a:rPr lang="en-GB" sz="1400" b="0" dirty="0" err="1"/>
              <a:t>katılımının</a:t>
            </a:r>
            <a:r>
              <a:rPr lang="en-GB" sz="1400" b="0" dirty="0"/>
              <a:t> </a:t>
            </a:r>
            <a:r>
              <a:rPr lang="en-GB" sz="1400" b="0" dirty="0" err="1"/>
              <a:t>şehrin</a:t>
            </a:r>
            <a:r>
              <a:rPr lang="en-GB" sz="1400" b="0" dirty="0"/>
              <a:t> </a:t>
            </a:r>
            <a:r>
              <a:rPr lang="en-GB" sz="1400" b="0" dirty="0" err="1"/>
              <a:t>yararına</a:t>
            </a:r>
            <a:r>
              <a:rPr lang="en-GB" sz="1400" b="0" dirty="0"/>
              <a:t> </a:t>
            </a:r>
            <a:r>
              <a:rPr lang="en-GB" sz="1400" b="0" dirty="0" err="1"/>
              <a:t>kullanılabilmesi</a:t>
            </a:r>
            <a:r>
              <a:rPr lang="en-GB" sz="1400" b="0" dirty="0"/>
              <a:t> </a:t>
            </a:r>
            <a:r>
              <a:rPr lang="en-GB" sz="1400" b="0" dirty="0" err="1"/>
              <a:t>ve</a:t>
            </a:r>
            <a:r>
              <a:rPr lang="en-GB" sz="1400" b="0" dirty="0"/>
              <a:t> </a:t>
            </a:r>
            <a:r>
              <a:rPr lang="en-GB" sz="1400" b="0" dirty="0" err="1"/>
              <a:t>uygulanabilir</a:t>
            </a:r>
            <a:r>
              <a:rPr lang="en-GB" sz="1400" b="0" dirty="0"/>
              <a:t> </a:t>
            </a:r>
            <a:r>
              <a:rPr lang="en-GB" sz="1400" b="0" dirty="0" err="1"/>
              <a:t>çözümlere</a:t>
            </a:r>
            <a:r>
              <a:rPr lang="en-GB" sz="1400" b="0" dirty="0"/>
              <a:t> </a:t>
            </a:r>
            <a:r>
              <a:rPr lang="en-GB" sz="1400" b="0" dirty="0" err="1"/>
              <a:t>dönüştürülmesi</a:t>
            </a:r>
            <a:r>
              <a:rPr lang="en-GB" sz="1400" b="0" dirty="0"/>
              <a:t> </a:t>
            </a:r>
            <a:r>
              <a:rPr lang="en-GB" sz="1400" b="0" dirty="0" err="1"/>
              <a:t>katılımın</a:t>
            </a:r>
            <a:r>
              <a:rPr lang="en-GB" sz="1400" b="0" dirty="0"/>
              <a:t> </a:t>
            </a:r>
            <a:r>
              <a:rPr lang="en-GB" sz="1400" b="0" dirty="0" err="1"/>
              <a:t>başarılı</a:t>
            </a:r>
            <a:r>
              <a:rPr lang="en-GB" sz="1400" b="0" dirty="0"/>
              <a:t> </a:t>
            </a:r>
            <a:r>
              <a:rPr lang="en-GB" sz="1400" b="0" dirty="0" err="1"/>
              <a:t>bir</a:t>
            </a:r>
            <a:r>
              <a:rPr lang="en-GB" sz="1400" b="0" dirty="0"/>
              <a:t> </a:t>
            </a:r>
            <a:r>
              <a:rPr lang="en-GB" sz="1400" b="0" dirty="0" err="1"/>
              <a:t>şekilde</a:t>
            </a:r>
            <a:r>
              <a:rPr lang="en-GB" sz="1400" b="0" dirty="0"/>
              <a:t> </a:t>
            </a:r>
            <a:r>
              <a:rPr lang="en-GB" sz="1400" b="0" dirty="0" err="1"/>
              <a:t>yönlendirilmesine</a:t>
            </a:r>
            <a:r>
              <a:rPr lang="en-GB" sz="1400" b="0" dirty="0"/>
              <a:t> </a:t>
            </a:r>
            <a:r>
              <a:rPr lang="en-GB" sz="1400" b="0" dirty="0" err="1"/>
              <a:t>bağlıdır</a:t>
            </a:r>
            <a:r>
              <a:rPr lang="en-GB" sz="1400" b="0" dirty="0"/>
              <a:t>. </a:t>
            </a:r>
            <a:r>
              <a:rPr lang="en-GB" sz="1400" b="0" dirty="0" err="1"/>
              <a:t>Verinin</a:t>
            </a:r>
            <a:r>
              <a:rPr lang="en-GB" sz="1400" b="0" dirty="0"/>
              <a:t> </a:t>
            </a:r>
            <a:r>
              <a:rPr lang="en-GB" sz="1400" b="0" dirty="0" err="1"/>
              <a:t>merkezi</a:t>
            </a:r>
            <a:r>
              <a:rPr lang="en-GB" sz="1400" b="0" dirty="0"/>
              <a:t> </a:t>
            </a:r>
            <a:r>
              <a:rPr lang="en-GB" sz="1400" b="0" dirty="0" err="1"/>
              <a:t>bir</a:t>
            </a:r>
            <a:r>
              <a:rPr lang="en-GB" sz="1400" b="0" dirty="0"/>
              <a:t> </a:t>
            </a:r>
            <a:r>
              <a:rPr lang="en-GB" sz="1400" b="0" dirty="0" err="1"/>
              <a:t>şekilde</a:t>
            </a:r>
            <a:r>
              <a:rPr lang="en-GB" sz="1400" b="0" dirty="0"/>
              <a:t> </a:t>
            </a:r>
            <a:r>
              <a:rPr lang="en-GB" sz="1400" b="0" dirty="0" err="1"/>
              <a:t>elde</a:t>
            </a:r>
            <a:r>
              <a:rPr lang="en-GB" sz="1400" b="0" dirty="0"/>
              <a:t> </a:t>
            </a:r>
            <a:r>
              <a:rPr lang="en-GB" sz="1400" b="0" dirty="0" err="1"/>
              <a:t>edilmesi</a:t>
            </a:r>
            <a:r>
              <a:rPr lang="en-GB" sz="1400" b="0" dirty="0"/>
              <a:t>, </a:t>
            </a:r>
            <a:r>
              <a:rPr lang="en-GB" sz="1400" b="0" dirty="0" err="1"/>
              <a:t>yönetilmesi</a:t>
            </a:r>
            <a:r>
              <a:rPr lang="en-GB" sz="1400" b="0" dirty="0"/>
              <a:t>, </a:t>
            </a:r>
            <a:r>
              <a:rPr lang="en-GB" sz="1400" b="0" dirty="0" err="1"/>
              <a:t>görüntülenmesi</a:t>
            </a:r>
            <a:r>
              <a:rPr lang="en-GB" sz="1400" b="0" dirty="0"/>
              <a:t> </a:t>
            </a:r>
            <a:r>
              <a:rPr lang="en-GB" sz="1400" b="0" dirty="0" err="1"/>
              <a:t>ve</a:t>
            </a:r>
            <a:r>
              <a:rPr lang="en-GB" sz="1400" b="0" dirty="0"/>
              <a:t> </a:t>
            </a:r>
            <a:r>
              <a:rPr lang="en-GB" sz="1400" b="0" dirty="0" err="1"/>
              <a:t>analiz</a:t>
            </a:r>
            <a:r>
              <a:rPr lang="en-GB" sz="1400" b="0" dirty="0"/>
              <a:t> </a:t>
            </a:r>
            <a:r>
              <a:rPr lang="en-GB" sz="1400" b="0" dirty="0" err="1"/>
              <a:t>edilmesi</a:t>
            </a:r>
            <a:r>
              <a:rPr lang="en-GB" sz="1400" b="0" dirty="0"/>
              <a:t> </a:t>
            </a:r>
            <a:r>
              <a:rPr lang="en-GB" sz="1400" b="0" dirty="0" err="1"/>
              <a:t>Şehirlerin</a:t>
            </a:r>
            <a:r>
              <a:rPr lang="en-GB" sz="1400" b="0" dirty="0"/>
              <a:t> </a:t>
            </a:r>
            <a:r>
              <a:rPr lang="en-GB" sz="1400" b="0" dirty="0" err="1"/>
              <a:t>kendilerine</a:t>
            </a:r>
            <a:r>
              <a:rPr lang="en-GB" sz="1400" b="0" dirty="0"/>
              <a:t> has </a:t>
            </a:r>
            <a:r>
              <a:rPr lang="en-GB" sz="1400" b="0" dirty="0" err="1"/>
              <a:t>ihtiyaçlarının</a:t>
            </a:r>
            <a:r>
              <a:rPr lang="en-GB" sz="1400" b="0" dirty="0"/>
              <a:t> </a:t>
            </a:r>
            <a:r>
              <a:rPr lang="en-GB" sz="1400" b="0" dirty="0" err="1"/>
              <a:t>karşılanması</a:t>
            </a:r>
            <a:r>
              <a:rPr lang="en-GB" sz="1400" b="0" dirty="0"/>
              <a:t> </a:t>
            </a:r>
            <a:r>
              <a:rPr lang="en-GB" sz="1400" b="0" dirty="0" err="1"/>
              <a:t>ve</a:t>
            </a:r>
            <a:r>
              <a:rPr lang="en-GB" sz="1400" b="0" dirty="0"/>
              <a:t> </a:t>
            </a:r>
            <a:r>
              <a:rPr lang="en-GB" sz="1400" b="0" dirty="0" err="1"/>
              <a:t>hedeflere</a:t>
            </a:r>
            <a:r>
              <a:rPr lang="en-GB" sz="1400" b="0" dirty="0"/>
              <a:t> </a:t>
            </a:r>
            <a:r>
              <a:rPr lang="en-GB" sz="1400" b="0" dirty="0" err="1"/>
              <a:t>erişim</a:t>
            </a:r>
            <a:r>
              <a:rPr lang="en-GB" sz="1400" b="0" dirty="0"/>
              <a:t> </a:t>
            </a:r>
            <a:r>
              <a:rPr lang="en-GB" sz="1400" b="0" dirty="0" err="1"/>
              <a:t>için</a:t>
            </a:r>
            <a:r>
              <a:rPr lang="en-GB" sz="1400" b="0" dirty="0"/>
              <a:t> </a:t>
            </a:r>
            <a:r>
              <a:rPr lang="en-GB" sz="1400" b="0" dirty="0" err="1"/>
              <a:t>ele</a:t>
            </a:r>
            <a:r>
              <a:rPr lang="en-GB" sz="1400" b="0" dirty="0"/>
              <a:t> </a:t>
            </a:r>
            <a:r>
              <a:rPr lang="en-GB" sz="1400" b="0" dirty="0" err="1"/>
              <a:t>alınan</a:t>
            </a:r>
            <a:r>
              <a:rPr lang="en-GB" sz="1400" b="0" dirty="0"/>
              <a:t> </a:t>
            </a:r>
            <a:r>
              <a:rPr lang="en-GB" sz="1400" b="0" dirty="0" err="1"/>
              <a:t>şehrin</a:t>
            </a:r>
            <a:r>
              <a:rPr lang="en-GB" sz="1400" b="0" dirty="0"/>
              <a:t> </a:t>
            </a:r>
            <a:r>
              <a:rPr lang="en-GB" sz="1400" b="0" dirty="0" err="1"/>
              <a:t>kendisine</a:t>
            </a:r>
            <a:r>
              <a:rPr lang="en-GB" sz="1400" b="0" dirty="0"/>
              <a:t> </a:t>
            </a:r>
            <a:r>
              <a:rPr lang="en-GB" sz="1400" b="0" dirty="0" err="1"/>
              <a:t>özgü</a:t>
            </a:r>
            <a:r>
              <a:rPr lang="en-GB" sz="1400" b="0" dirty="0"/>
              <a:t> </a:t>
            </a:r>
            <a:r>
              <a:rPr lang="en-GB" sz="1400" b="0" dirty="0" err="1"/>
              <a:t>bir</a:t>
            </a:r>
            <a:r>
              <a:rPr lang="en-GB" sz="1400" b="0" dirty="0"/>
              <a:t> platform </a:t>
            </a:r>
            <a:r>
              <a:rPr lang="en-GB" sz="1400" b="0" dirty="0" err="1"/>
              <a:t>gereksinimi</a:t>
            </a:r>
            <a:r>
              <a:rPr lang="en-GB" sz="1400" b="0" dirty="0"/>
              <a:t> </a:t>
            </a:r>
            <a:r>
              <a:rPr lang="en-GB" sz="1400" b="0" dirty="0" err="1"/>
              <a:t>Akıllı</a:t>
            </a:r>
            <a:r>
              <a:rPr lang="en-GB" sz="1400" b="0" dirty="0"/>
              <a:t> </a:t>
            </a:r>
            <a:r>
              <a:rPr lang="en-GB" sz="1400" b="0" dirty="0" err="1"/>
              <a:t>Şehir</a:t>
            </a:r>
            <a:r>
              <a:rPr lang="en-GB" sz="1400" b="0" dirty="0"/>
              <a:t> </a:t>
            </a:r>
            <a:r>
              <a:rPr lang="en-GB" sz="1400" b="0" dirty="0" err="1"/>
              <a:t>altyapısından</a:t>
            </a:r>
            <a:r>
              <a:rPr lang="en-GB" sz="1400" b="0" dirty="0"/>
              <a:t> </a:t>
            </a:r>
            <a:r>
              <a:rPr lang="en-GB" sz="1400" b="0" dirty="0" err="1"/>
              <a:t>veri</a:t>
            </a:r>
            <a:r>
              <a:rPr lang="en-GB" sz="1400" b="0" dirty="0"/>
              <a:t> </a:t>
            </a:r>
            <a:r>
              <a:rPr lang="en-GB" sz="1400" b="0" dirty="0" err="1"/>
              <a:t>elde</a:t>
            </a:r>
            <a:r>
              <a:rPr lang="en-GB" sz="1400" b="0" dirty="0"/>
              <a:t> </a:t>
            </a:r>
            <a:r>
              <a:rPr lang="en-GB" sz="1400" b="0" dirty="0" err="1"/>
              <a:t>edilebilmesi</a:t>
            </a:r>
            <a:r>
              <a:rPr lang="en-GB" sz="1400" b="0" dirty="0"/>
              <a:t> </a:t>
            </a:r>
            <a:r>
              <a:rPr lang="en-GB" sz="1400" b="0" dirty="0" err="1"/>
              <a:t>için</a:t>
            </a:r>
            <a:r>
              <a:rPr lang="en-GB" sz="1400" b="0" dirty="0"/>
              <a:t> (</a:t>
            </a:r>
            <a:r>
              <a:rPr lang="en-GB" sz="1400" b="0" dirty="0" err="1"/>
              <a:t>örneğin</a:t>
            </a:r>
            <a:r>
              <a:rPr lang="en-GB" sz="1400" b="0" dirty="0"/>
              <a:t> </a:t>
            </a:r>
            <a:r>
              <a:rPr lang="en-GB" sz="1400" b="0" dirty="0" err="1"/>
              <a:t>sensörler</a:t>
            </a:r>
            <a:r>
              <a:rPr lang="en-GB" sz="1400" b="0" dirty="0"/>
              <a:t>) </a:t>
            </a:r>
            <a:r>
              <a:rPr lang="en-GB" sz="1400" b="0" dirty="0" err="1"/>
              <a:t>açık</a:t>
            </a:r>
            <a:r>
              <a:rPr lang="en-GB" sz="1400" b="0" dirty="0"/>
              <a:t>, </a:t>
            </a:r>
            <a:r>
              <a:rPr lang="en-GB" sz="1400" b="0" dirty="0" err="1"/>
              <a:t>takip</a:t>
            </a:r>
            <a:r>
              <a:rPr lang="en-GB" sz="1400" b="0" dirty="0"/>
              <a:t> </a:t>
            </a:r>
            <a:r>
              <a:rPr lang="en-GB" sz="1400" b="0" dirty="0" err="1"/>
              <a:t>edilebilir</a:t>
            </a:r>
            <a:r>
              <a:rPr lang="en-GB" sz="1400" b="0" dirty="0"/>
              <a:t>, </a:t>
            </a:r>
            <a:r>
              <a:rPr lang="en-GB" sz="1400" b="0" dirty="0" err="1"/>
              <a:t>kullanıcı</a:t>
            </a:r>
            <a:r>
              <a:rPr lang="en-GB" sz="1400" b="0" dirty="0"/>
              <a:t> </a:t>
            </a:r>
            <a:r>
              <a:rPr lang="en-GB" sz="1400" b="0" dirty="0" err="1"/>
              <a:t>dostu</a:t>
            </a:r>
            <a:r>
              <a:rPr lang="en-GB" sz="1400" b="0" dirty="0"/>
              <a:t> </a:t>
            </a:r>
            <a:r>
              <a:rPr lang="en-GB" sz="1400" b="0" dirty="0" err="1"/>
              <a:t>bir</a:t>
            </a:r>
            <a:r>
              <a:rPr lang="en-GB" sz="1400" b="0" dirty="0"/>
              <a:t> </a:t>
            </a:r>
            <a:r>
              <a:rPr lang="en-GB" sz="1400" b="0" dirty="0" err="1"/>
              <a:t>ara</a:t>
            </a:r>
            <a:r>
              <a:rPr lang="en-GB" sz="1400" b="0" dirty="0"/>
              <a:t> </a:t>
            </a:r>
            <a:r>
              <a:rPr lang="en-GB" sz="1400" b="0" dirty="0" err="1"/>
              <a:t>yüz</a:t>
            </a:r>
            <a:r>
              <a:rPr lang="en-GB" sz="1400" b="0" dirty="0"/>
              <a:t> </a:t>
            </a:r>
            <a:r>
              <a:rPr lang="en-GB" sz="1400" b="0" dirty="0" err="1"/>
              <a:t>gereksinimi</a:t>
            </a:r>
            <a:r>
              <a:rPr lang="en-GB" sz="1400" b="0" dirty="0"/>
              <a:t> </a:t>
            </a:r>
            <a:r>
              <a:rPr lang="en-GB" sz="1400" b="0" dirty="0" err="1"/>
              <a:t>olması</a:t>
            </a:r>
            <a:r>
              <a:rPr lang="en-GB" sz="1400" b="0" dirty="0"/>
              <a:t> </a:t>
            </a:r>
            <a:r>
              <a:rPr lang="en-GB" sz="1400" b="0" dirty="0" err="1"/>
              <a:t>Vatandaş</a:t>
            </a:r>
            <a:r>
              <a:rPr lang="en-GB" sz="1400" b="0" dirty="0"/>
              <a:t> </a:t>
            </a:r>
            <a:r>
              <a:rPr lang="en-GB" sz="1400" b="0" dirty="0" err="1"/>
              <a:t>katılımının</a:t>
            </a:r>
            <a:r>
              <a:rPr lang="en-GB" sz="1400" b="0" dirty="0"/>
              <a:t> </a:t>
            </a:r>
            <a:r>
              <a:rPr lang="en-GB" sz="1400" b="0" dirty="0" err="1"/>
              <a:t>işlevsiz</a:t>
            </a:r>
            <a:r>
              <a:rPr lang="en-GB" sz="1400" b="0" dirty="0"/>
              <a:t> </a:t>
            </a:r>
            <a:r>
              <a:rPr lang="en-GB" sz="1400" b="0" dirty="0" err="1"/>
              <a:t>kalmayacağı</a:t>
            </a:r>
            <a:r>
              <a:rPr lang="en-GB" sz="1400" b="0" dirty="0"/>
              <a:t> </a:t>
            </a:r>
            <a:r>
              <a:rPr lang="en-GB" sz="1400" b="0" dirty="0" err="1"/>
              <a:t>bir</a:t>
            </a:r>
            <a:r>
              <a:rPr lang="en-GB" sz="1400" b="0" dirty="0"/>
              <a:t> </a:t>
            </a:r>
            <a:r>
              <a:rPr lang="en-GB" sz="1400" b="0" dirty="0" err="1"/>
              <a:t>şekilde</a:t>
            </a:r>
            <a:r>
              <a:rPr lang="en-GB" sz="1400" b="0" dirty="0"/>
              <a:t> </a:t>
            </a:r>
            <a:r>
              <a:rPr lang="en-GB" sz="1400" b="0" dirty="0" err="1"/>
              <a:t>bilginin</a:t>
            </a:r>
            <a:r>
              <a:rPr lang="en-GB" sz="1400" b="0" dirty="0"/>
              <a:t> </a:t>
            </a:r>
            <a:r>
              <a:rPr lang="en-GB" sz="1400" b="0" dirty="0" err="1"/>
              <a:t>düzenlenmesi</a:t>
            </a:r>
            <a:r>
              <a:rPr lang="en-GB" sz="1400" b="0" dirty="0"/>
              <a:t> </a:t>
            </a:r>
            <a:r>
              <a:rPr lang="en-GB" sz="1400" b="0" dirty="0" err="1"/>
              <a:t>ve</a:t>
            </a:r>
            <a:r>
              <a:rPr lang="en-GB" sz="1400" b="0" dirty="0"/>
              <a:t> </a:t>
            </a:r>
            <a:r>
              <a:rPr lang="en-GB" sz="1400" b="0" dirty="0" err="1"/>
              <a:t>yönetilmesi</a:t>
            </a:r>
            <a:r>
              <a:rPr lang="en-GB" sz="1400" b="0" dirty="0"/>
              <a:t> </a:t>
            </a:r>
            <a:r>
              <a:rPr lang="en-GB" sz="1400" b="0" dirty="0" err="1"/>
              <a:t>Gelen</a:t>
            </a:r>
            <a:r>
              <a:rPr lang="en-GB" sz="1400" b="0" dirty="0"/>
              <a:t> </a:t>
            </a:r>
            <a:r>
              <a:rPr lang="en-GB" sz="1400" b="0" dirty="0" err="1"/>
              <a:t>talebe</a:t>
            </a:r>
            <a:r>
              <a:rPr lang="en-GB" sz="1400" b="0" dirty="0"/>
              <a:t> </a:t>
            </a:r>
            <a:r>
              <a:rPr lang="en-GB" sz="1400" b="0" dirty="0" err="1"/>
              <a:t>veya</a:t>
            </a:r>
            <a:r>
              <a:rPr lang="en-GB" sz="1400" b="0" dirty="0"/>
              <a:t> </a:t>
            </a:r>
            <a:r>
              <a:rPr lang="en-GB" sz="1400" b="0" dirty="0" err="1"/>
              <a:t>fikre</a:t>
            </a:r>
            <a:r>
              <a:rPr lang="en-GB" sz="1400" b="0" dirty="0"/>
              <a:t> </a:t>
            </a:r>
            <a:r>
              <a:rPr lang="en-GB" sz="1400" b="0" dirty="0" err="1"/>
              <a:t>yönelik</a:t>
            </a:r>
            <a:r>
              <a:rPr lang="en-GB" sz="1400" b="0" dirty="0"/>
              <a:t> </a:t>
            </a:r>
            <a:r>
              <a:rPr lang="en-GB" sz="1400" b="0" dirty="0" err="1"/>
              <a:t>olarak</a:t>
            </a:r>
            <a:r>
              <a:rPr lang="en-GB" sz="1400" b="0" dirty="0"/>
              <a:t> </a:t>
            </a:r>
            <a:r>
              <a:rPr lang="en-GB" sz="1400" b="0" dirty="0" err="1"/>
              <a:t>ihtiyaç</a:t>
            </a:r>
            <a:r>
              <a:rPr lang="en-GB" sz="1400" b="0" dirty="0"/>
              <a:t> </a:t>
            </a:r>
            <a:r>
              <a:rPr lang="en-GB" sz="1400" b="0" dirty="0" err="1"/>
              <a:t>duyulan</a:t>
            </a:r>
            <a:r>
              <a:rPr lang="en-GB" sz="1400" b="0" dirty="0"/>
              <a:t> </a:t>
            </a:r>
            <a:r>
              <a:rPr lang="en-GB" sz="1400" b="0" dirty="0" err="1"/>
              <a:t>kaynakların</a:t>
            </a:r>
            <a:r>
              <a:rPr lang="en-GB" sz="1400" b="0" dirty="0"/>
              <a:t> </a:t>
            </a:r>
            <a:r>
              <a:rPr lang="en-GB" sz="1400" b="0" dirty="0" err="1"/>
              <a:t>tahsis</a:t>
            </a:r>
            <a:r>
              <a:rPr lang="en-GB" sz="1400" b="0" dirty="0"/>
              <a:t> </a:t>
            </a:r>
            <a:r>
              <a:rPr lang="en-GB" sz="1400" b="0" dirty="0" err="1"/>
              <a:t>edilmesi</a:t>
            </a:r>
            <a:r>
              <a:rPr lang="en-GB" sz="1400" b="0" dirty="0"/>
              <a:t> </a:t>
            </a:r>
            <a:r>
              <a:rPr lang="en-GB" sz="1400" b="0" dirty="0" err="1"/>
              <a:t>Seul’de</a:t>
            </a:r>
            <a:r>
              <a:rPr lang="en-GB" sz="1400" b="0" dirty="0"/>
              <a:t> </a:t>
            </a:r>
            <a:r>
              <a:rPr lang="en-GB" sz="1400" b="0" dirty="0" err="1"/>
              <a:t>kullanılan</a:t>
            </a:r>
            <a:r>
              <a:rPr lang="en-GB" sz="1400" b="0" dirty="0"/>
              <a:t> </a:t>
            </a:r>
            <a:r>
              <a:rPr lang="en-GB" sz="1400" b="0" dirty="0" err="1"/>
              <a:t>dijital</a:t>
            </a:r>
            <a:r>
              <a:rPr lang="en-GB" sz="1400" b="0" dirty="0"/>
              <a:t> platform </a:t>
            </a:r>
            <a:r>
              <a:rPr lang="en-GB" sz="1400" b="0" dirty="0" err="1"/>
              <a:t>sayesinde</a:t>
            </a:r>
            <a:r>
              <a:rPr lang="en-GB" sz="1400" b="0" dirty="0"/>
              <a:t> </a:t>
            </a:r>
            <a:r>
              <a:rPr lang="en-GB" sz="1400" b="0" dirty="0" err="1"/>
              <a:t>vatandaşların</a:t>
            </a:r>
            <a:r>
              <a:rPr lang="en-GB" sz="1400" b="0" dirty="0"/>
              <a:t> </a:t>
            </a:r>
            <a:r>
              <a:rPr lang="en-GB" sz="1400" b="0" dirty="0" err="1"/>
              <a:t>şehrin</a:t>
            </a:r>
            <a:r>
              <a:rPr lang="en-GB" sz="1400" b="0" dirty="0"/>
              <a:t> </a:t>
            </a:r>
            <a:r>
              <a:rPr lang="en-GB" sz="1400" b="0" dirty="0" err="1"/>
              <a:t>yönetimine</a:t>
            </a:r>
            <a:r>
              <a:rPr lang="en-GB" sz="1400" b="0" dirty="0"/>
              <a:t> </a:t>
            </a:r>
            <a:r>
              <a:rPr lang="en-GB" sz="1400" b="0" dirty="0" err="1"/>
              <a:t>ve</a:t>
            </a:r>
            <a:r>
              <a:rPr lang="en-GB" sz="1400" b="0" dirty="0"/>
              <a:t> </a:t>
            </a:r>
            <a:r>
              <a:rPr lang="en-GB" sz="1400" b="0" dirty="0" err="1"/>
              <a:t>ihtiyaçlarına</a:t>
            </a:r>
            <a:r>
              <a:rPr lang="en-GB" sz="1400" b="0" dirty="0"/>
              <a:t> </a:t>
            </a:r>
            <a:r>
              <a:rPr lang="en-GB" sz="1400" b="0" dirty="0" err="1"/>
              <a:t>dair</a:t>
            </a:r>
            <a:r>
              <a:rPr lang="en-GB" sz="1400" b="0" dirty="0"/>
              <a:t> </a:t>
            </a:r>
            <a:r>
              <a:rPr lang="en-GB" sz="1400" b="0" dirty="0" err="1"/>
              <a:t>fikirleri</a:t>
            </a:r>
            <a:r>
              <a:rPr lang="en-GB" sz="1400" b="0" dirty="0"/>
              <a:t> </a:t>
            </a:r>
            <a:r>
              <a:rPr lang="en-GB" sz="1400" b="0" dirty="0" err="1"/>
              <a:t>etkin</a:t>
            </a:r>
            <a:r>
              <a:rPr lang="en-GB" sz="1400" b="0" dirty="0"/>
              <a:t> </a:t>
            </a:r>
            <a:r>
              <a:rPr lang="en-GB" sz="1400" b="0" dirty="0" err="1"/>
              <a:t>bir</a:t>
            </a:r>
            <a:r>
              <a:rPr lang="en-GB" sz="1400" b="0" dirty="0"/>
              <a:t> </a:t>
            </a:r>
            <a:r>
              <a:rPr lang="en-GB" sz="1400" b="0" dirty="0" err="1"/>
              <a:t>şekilde</a:t>
            </a:r>
            <a:r>
              <a:rPr lang="en-GB" sz="1400" b="0" dirty="0"/>
              <a:t> </a:t>
            </a:r>
            <a:r>
              <a:rPr lang="en-GB" sz="1400" b="0" dirty="0" err="1"/>
              <a:t>alınıp</a:t>
            </a:r>
            <a:r>
              <a:rPr lang="en-GB" sz="1400" b="0" dirty="0"/>
              <a:t> </a:t>
            </a:r>
            <a:r>
              <a:rPr lang="en-GB" sz="1400" b="0" dirty="0" err="1"/>
              <a:t>hayata</a:t>
            </a:r>
            <a:r>
              <a:rPr lang="en-GB" sz="1400" b="0" dirty="0"/>
              <a:t> </a:t>
            </a:r>
            <a:r>
              <a:rPr lang="en-GB" sz="1400" b="0" dirty="0" err="1"/>
              <a:t>geçirilmektedir</a:t>
            </a:r>
            <a:r>
              <a:rPr lang="en-GB" sz="1400" b="0" dirty="0"/>
              <a:t>. </a:t>
            </a:r>
            <a:r>
              <a:rPr lang="en-GB" sz="1400" b="0" dirty="0" err="1"/>
              <a:t>Platformdan</a:t>
            </a:r>
            <a:r>
              <a:rPr lang="en-GB" sz="1400" b="0" dirty="0"/>
              <a:t> </a:t>
            </a:r>
            <a:r>
              <a:rPr lang="en-GB" sz="1400" b="0" dirty="0" err="1"/>
              <a:t>aktarılan</a:t>
            </a:r>
            <a:r>
              <a:rPr lang="en-GB" sz="1400" b="0" dirty="0"/>
              <a:t> </a:t>
            </a:r>
            <a:r>
              <a:rPr lang="en-GB" sz="1400" b="0" dirty="0" err="1"/>
              <a:t>fikirlerin</a:t>
            </a:r>
            <a:r>
              <a:rPr lang="en-GB" sz="1400" b="0" dirty="0"/>
              <a:t> </a:t>
            </a:r>
            <a:r>
              <a:rPr lang="en-GB" sz="1400" b="0" dirty="0" err="1"/>
              <a:t>hayata</a:t>
            </a:r>
            <a:r>
              <a:rPr lang="en-GB" sz="1400" b="0" dirty="0"/>
              <a:t> </a:t>
            </a:r>
            <a:r>
              <a:rPr lang="en-GB" sz="1400" b="0" dirty="0" err="1"/>
              <a:t>geçirilme</a:t>
            </a:r>
            <a:r>
              <a:rPr lang="en-GB" sz="1400" b="0" dirty="0"/>
              <a:t> </a:t>
            </a:r>
            <a:r>
              <a:rPr lang="en-GB" sz="1400" b="0" dirty="0" err="1"/>
              <a:t>oranı</a:t>
            </a:r>
            <a:r>
              <a:rPr lang="en-GB" sz="1400" b="0" dirty="0"/>
              <a:t> </a:t>
            </a:r>
            <a:r>
              <a:rPr lang="en-GB" sz="1400" b="0" dirty="0" err="1"/>
              <a:t>ilgili</a:t>
            </a:r>
            <a:r>
              <a:rPr lang="en-GB" sz="1400" b="0" dirty="0"/>
              <a:t> </a:t>
            </a:r>
            <a:r>
              <a:rPr lang="en-GB" sz="1400" b="0" dirty="0" err="1"/>
              <a:t>görevliler</a:t>
            </a:r>
            <a:r>
              <a:rPr lang="en-GB" sz="1400" b="0" dirty="0"/>
              <a:t> </a:t>
            </a:r>
            <a:r>
              <a:rPr lang="en-GB" sz="1400" b="0" dirty="0" err="1"/>
              <a:t>için</a:t>
            </a:r>
            <a:r>
              <a:rPr lang="en-GB" sz="1400" b="0" dirty="0"/>
              <a:t> </a:t>
            </a:r>
            <a:r>
              <a:rPr lang="en-GB" sz="1400" b="0" dirty="0" err="1"/>
              <a:t>kilit</a:t>
            </a:r>
            <a:r>
              <a:rPr lang="en-GB" sz="1400" b="0" dirty="0"/>
              <a:t> </a:t>
            </a:r>
            <a:r>
              <a:rPr lang="en-GB" sz="1400" b="0" dirty="0" err="1"/>
              <a:t>performans</a:t>
            </a:r>
            <a:r>
              <a:rPr lang="en-GB" sz="1400" b="0" dirty="0"/>
              <a:t> </a:t>
            </a:r>
            <a:r>
              <a:rPr lang="en-GB" sz="1400" b="0" dirty="0" err="1"/>
              <a:t>kriterlerinden</a:t>
            </a:r>
            <a:r>
              <a:rPr lang="en-GB" sz="1400" b="0" dirty="0"/>
              <a:t> </a:t>
            </a:r>
            <a:r>
              <a:rPr lang="en-GB" sz="1400" b="0" dirty="0" err="1"/>
              <a:t>birisi</a:t>
            </a:r>
            <a:r>
              <a:rPr lang="en-GB" sz="1400" b="0" dirty="0"/>
              <a:t> </a:t>
            </a:r>
            <a:r>
              <a:rPr lang="en-GB" sz="1400" b="0" dirty="0" err="1"/>
              <a:t>olarak</a:t>
            </a:r>
            <a:r>
              <a:rPr lang="en-GB" sz="1400" b="0" dirty="0"/>
              <a:t> </a:t>
            </a:r>
            <a:r>
              <a:rPr lang="en-GB" sz="1400" b="0" dirty="0" err="1"/>
              <a:t>konumlandırılmıştır</a:t>
            </a:r>
            <a:r>
              <a:rPr lang="en-GB" sz="1400" b="0" dirty="0"/>
              <a:t>. </a:t>
            </a:r>
            <a:endParaRPr lang="tr-TR" sz="1400" b="0" dirty="0"/>
          </a:p>
          <a:p>
            <a:r>
              <a:rPr lang="en-GB" sz="1400" b="0" dirty="0" err="1"/>
              <a:t>Akıllı</a:t>
            </a:r>
            <a:r>
              <a:rPr lang="en-GB" sz="1400" b="0" dirty="0"/>
              <a:t> </a:t>
            </a:r>
            <a:r>
              <a:rPr lang="en-GB" sz="1400" b="0" dirty="0" err="1"/>
              <a:t>şehir</a:t>
            </a:r>
            <a:r>
              <a:rPr lang="en-GB" sz="1400" b="0" dirty="0"/>
              <a:t> </a:t>
            </a:r>
            <a:r>
              <a:rPr lang="en-GB" sz="1400" b="0" dirty="0" err="1"/>
              <a:t>dönüşüm</a:t>
            </a:r>
            <a:r>
              <a:rPr lang="en-GB" sz="1400" b="0" dirty="0"/>
              <a:t> </a:t>
            </a:r>
            <a:r>
              <a:rPr lang="en-GB" sz="1400" b="0" dirty="0" err="1"/>
              <a:t>yolculuğuna</a:t>
            </a:r>
            <a:r>
              <a:rPr lang="en-GB" sz="1400" b="0" dirty="0"/>
              <a:t>, </a:t>
            </a:r>
            <a:r>
              <a:rPr lang="en-GB" sz="1400" b="0" dirty="0" err="1"/>
              <a:t>inisiyatiflerine</a:t>
            </a:r>
            <a:r>
              <a:rPr lang="en-GB" sz="1400" b="0" dirty="0"/>
              <a:t> </a:t>
            </a:r>
            <a:r>
              <a:rPr lang="en-GB" sz="1400" b="0" dirty="0" err="1"/>
              <a:t>ilişkin</a:t>
            </a:r>
            <a:r>
              <a:rPr lang="en-GB" sz="1400" b="0" dirty="0"/>
              <a:t> </a:t>
            </a:r>
            <a:r>
              <a:rPr lang="en-GB" sz="1400" b="0" dirty="0" err="1"/>
              <a:t>vatandaşlara</a:t>
            </a:r>
            <a:r>
              <a:rPr lang="en-GB" sz="1400" b="0" dirty="0"/>
              <a:t> </a:t>
            </a:r>
            <a:r>
              <a:rPr lang="en-GB" sz="1400" b="0" dirty="0" err="1"/>
              <a:t>bilgi</a:t>
            </a:r>
            <a:r>
              <a:rPr lang="en-GB" sz="1400" b="0" dirty="0"/>
              <a:t> </a:t>
            </a:r>
            <a:r>
              <a:rPr lang="en-GB" sz="1400" b="0" dirty="0" err="1"/>
              <a:t>verilmesi</a:t>
            </a:r>
            <a:r>
              <a:rPr lang="en-GB" sz="1400" b="0" dirty="0"/>
              <a:t>, </a:t>
            </a:r>
            <a:r>
              <a:rPr lang="en-GB" sz="1400" b="0" dirty="0" err="1"/>
              <a:t>aktif</a:t>
            </a:r>
            <a:r>
              <a:rPr lang="en-GB" sz="1400" b="0" dirty="0"/>
              <a:t> </a:t>
            </a:r>
            <a:r>
              <a:rPr lang="en-GB" sz="1400" b="0" dirty="0" err="1"/>
              <a:t>geri</a:t>
            </a:r>
            <a:r>
              <a:rPr lang="en-GB" sz="1400" b="0" dirty="0"/>
              <a:t> </a:t>
            </a:r>
            <a:r>
              <a:rPr lang="en-GB" sz="1400" b="0" dirty="0" err="1"/>
              <a:t>bildirim</a:t>
            </a:r>
            <a:r>
              <a:rPr lang="en-GB" sz="1400" b="0" dirty="0"/>
              <a:t> </a:t>
            </a:r>
            <a:r>
              <a:rPr lang="en-GB" sz="1400" b="0" dirty="0" err="1"/>
              <a:t>sürecinin</a:t>
            </a:r>
            <a:r>
              <a:rPr lang="en-GB" sz="1400" b="0" dirty="0"/>
              <a:t> </a:t>
            </a:r>
            <a:r>
              <a:rPr lang="en-GB" sz="1400" b="0" dirty="0" err="1"/>
              <a:t>teşvik</a:t>
            </a:r>
            <a:r>
              <a:rPr lang="en-GB" sz="1400" b="0" dirty="0"/>
              <a:t> </a:t>
            </a:r>
            <a:r>
              <a:rPr lang="en-GB" sz="1400" b="0" dirty="0" err="1"/>
              <a:t>edilmesi</a:t>
            </a:r>
            <a:r>
              <a:rPr lang="en-GB" sz="1400" b="0" dirty="0"/>
              <a:t> </a:t>
            </a:r>
            <a:r>
              <a:rPr lang="en-GB" sz="1400" b="0" dirty="0" err="1"/>
              <a:t>oldukça</a:t>
            </a:r>
            <a:r>
              <a:rPr lang="en-GB" sz="1400" b="0" dirty="0"/>
              <a:t> </a:t>
            </a:r>
            <a:r>
              <a:rPr lang="en-GB" sz="1400" b="0" dirty="0" err="1"/>
              <a:t>önemlidir</a:t>
            </a:r>
            <a:r>
              <a:rPr lang="en-GB" sz="1400" b="0" dirty="0"/>
              <a:t>. (</a:t>
            </a:r>
            <a:r>
              <a:rPr lang="en-GB" sz="1400" b="0" dirty="0" err="1"/>
              <a:t>Akıllı</a:t>
            </a:r>
            <a:r>
              <a:rPr lang="en-GB" sz="1400" b="0" dirty="0"/>
              <a:t> </a:t>
            </a:r>
            <a:r>
              <a:rPr lang="en-GB" sz="1400" b="0" dirty="0" err="1"/>
              <a:t>Şehir</a:t>
            </a:r>
            <a:r>
              <a:rPr lang="en-GB" sz="1400" b="0" dirty="0"/>
              <a:t> </a:t>
            </a:r>
            <a:r>
              <a:rPr lang="en-GB" sz="1400" b="0" dirty="0" err="1"/>
              <a:t>Yol</a:t>
            </a:r>
            <a:r>
              <a:rPr lang="en-GB" sz="1400" b="0" dirty="0"/>
              <a:t> </a:t>
            </a:r>
            <a:r>
              <a:rPr lang="en-GB" sz="1400" b="0" dirty="0" err="1"/>
              <a:t>Haritası</a:t>
            </a:r>
            <a:r>
              <a:rPr lang="en-GB" sz="1400" b="0" dirty="0"/>
              <a:t>, Vodafone, 2016) </a:t>
            </a:r>
            <a:r>
              <a:rPr lang="tr-TR" sz="1400" b="0" dirty="0"/>
              <a:t>.</a:t>
            </a:r>
          </a:p>
          <a:p>
            <a:r>
              <a:rPr lang="en-GB" dirty="0"/>
              <a:t/>
            </a:r>
            <a:br>
              <a:rPr lang="en-GB" dirty="0"/>
            </a:br>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216016" y="6528161"/>
            <a:ext cx="7363690" cy="3862387"/>
          </a:xfrm>
        </p:spPr>
        <p:txBody>
          <a:bodyPr>
            <a:noAutofit/>
          </a:bodyPr>
          <a:lstStyle/>
          <a:p>
            <a:pPr lvl="0"/>
            <a:r>
              <a:rPr lang="tr-TR" sz="1200" b="1" dirty="0"/>
              <a:t/>
            </a:r>
            <a:br>
              <a:rPr lang="tr-TR" sz="1200" b="1" dirty="0"/>
            </a:br>
            <a:endParaRPr lang="tr-TR" sz="1200" dirty="0"/>
          </a:p>
        </p:txBody>
      </p:sp>
      <p:sp>
        <p:nvSpPr>
          <p:cNvPr id="10" name="Rectangle 7"/>
          <p:cNvSpPr>
            <a:spLocks noChangeArrowheads="1"/>
          </p:cNvSpPr>
          <p:nvPr/>
        </p:nvSpPr>
        <p:spPr bwMode="auto">
          <a:xfrm>
            <a:off x="2402005" y="188827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82550" algn="l"/>
              </a:tabLst>
              <a:defRPr>
                <a:solidFill>
                  <a:schemeClr val="tx1"/>
                </a:solidFill>
                <a:latin typeface="Arial" panose="020B0604020202020204" pitchFamily="34" charset="0"/>
              </a:defRPr>
            </a:lvl1pPr>
            <a:lvl2pPr eaLnBrk="0" fontAlgn="base" hangingPunct="0">
              <a:spcBef>
                <a:spcPct val="0"/>
              </a:spcBef>
              <a:spcAft>
                <a:spcPct val="0"/>
              </a:spcAft>
              <a:tabLst>
                <a:tab pos="-82550" algn="l"/>
              </a:tabLst>
              <a:defRPr>
                <a:solidFill>
                  <a:schemeClr val="tx1"/>
                </a:solidFill>
                <a:latin typeface="Arial" panose="020B0604020202020204" pitchFamily="34" charset="0"/>
              </a:defRPr>
            </a:lvl2pPr>
            <a:lvl3pPr eaLnBrk="0" fontAlgn="base" hangingPunct="0">
              <a:spcBef>
                <a:spcPct val="0"/>
              </a:spcBef>
              <a:spcAft>
                <a:spcPct val="0"/>
              </a:spcAft>
              <a:tabLst>
                <a:tab pos="-82550" algn="l"/>
              </a:tabLst>
              <a:defRPr>
                <a:solidFill>
                  <a:schemeClr val="tx1"/>
                </a:solidFill>
                <a:latin typeface="Arial" panose="020B0604020202020204" pitchFamily="34" charset="0"/>
              </a:defRPr>
            </a:lvl3pPr>
            <a:lvl4pPr eaLnBrk="0" fontAlgn="base" hangingPunct="0">
              <a:spcBef>
                <a:spcPct val="0"/>
              </a:spcBef>
              <a:spcAft>
                <a:spcPct val="0"/>
              </a:spcAft>
              <a:tabLst>
                <a:tab pos="-82550" algn="l"/>
              </a:tabLst>
              <a:defRPr>
                <a:solidFill>
                  <a:schemeClr val="tx1"/>
                </a:solidFill>
                <a:latin typeface="Arial" panose="020B0604020202020204" pitchFamily="34" charset="0"/>
              </a:defRPr>
            </a:lvl4pPr>
            <a:lvl5pPr eaLnBrk="0" fontAlgn="base" hangingPunct="0">
              <a:spcBef>
                <a:spcPct val="0"/>
              </a:spcBef>
              <a:spcAft>
                <a:spcPct val="0"/>
              </a:spcAft>
              <a:tabLst>
                <a:tab pos="-82550" algn="l"/>
              </a:tabLst>
              <a:defRPr>
                <a:solidFill>
                  <a:schemeClr val="tx1"/>
                </a:solidFill>
                <a:latin typeface="Arial" panose="020B0604020202020204" pitchFamily="34" charset="0"/>
              </a:defRPr>
            </a:lvl5pPr>
            <a:lvl6pPr eaLnBrk="0" fontAlgn="base" hangingPunct="0">
              <a:spcBef>
                <a:spcPct val="0"/>
              </a:spcBef>
              <a:spcAft>
                <a:spcPct val="0"/>
              </a:spcAft>
              <a:tabLst>
                <a:tab pos="-82550" algn="l"/>
              </a:tabLst>
              <a:defRPr>
                <a:solidFill>
                  <a:schemeClr val="tx1"/>
                </a:solidFill>
                <a:latin typeface="Arial" panose="020B0604020202020204" pitchFamily="34" charset="0"/>
              </a:defRPr>
            </a:lvl6pPr>
            <a:lvl7pPr eaLnBrk="0" fontAlgn="base" hangingPunct="0">
              <a:spcBef>
                <a:spcPct val="0"/>
              </a:spcBef>
              <a:spcAft>
                <a:spcPct val="0"/>
              </a:spcAft>
              <a:tabLst>
                <a:tab pos="-82550" algn="l"/>
              </a:tabLst>
              <a:defRPr>
                <a:solidFill>
                  <a:schemeClr val="tx1"/>
                </a:solidFill>
                <a:latin typeface="Arial" panose="020B0604020202020204" pitchFamily="34" charset="0"/>
              </a:defRPr>
            </a:lvl7pPr>
            <a:lvl8pPr eaLnBrk="0" fontAlgn="base" hangingPunct="0">
              <a:spcBef>
                <a:spcPct val="0"/>
              </a:spcBef>
              <a:spcAft>
                <a:spcPct val="0"/>
              </a:spcAft>
              <a:tabLst>
                <a:tab pos="-82550" algn="l"/>
              </a:tabLst>
              <a:defRPr>
                <a:solidFill>
                  <a:schemeClr val="tx1"/>
                </a:solidFill>
                <a:latin typeface="Arial" panose="020B0604020202020204" pitchFamily="34" charset="0"/>
              </a:defRPr>
            </a:lvl8pPr>
            <a:lvl9pPr eaLnBrk="0" fontAlgn="base" hangingPunct="0">
              <a:spcBef>
                <a:spcPct val="0"/>
              </a:spcBef>
              <a:spcAft>
                <a:spcPct val="0"/>
              </a:spcAft>
              <a:tabLst>
                <a:tab pos="-82550"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82550" algn="l"/>
              </a:tabLst>
            </a:pPr>
            <a:r>
              <a:rPr kumimoji="0" lang="tr-TR" sz="1400" b="0" i="0" strike="noStrike" cap="none" normalizeH="0" baseline="0" dirty="0" smtClean="0">
                <a:ln>
                  <a:noFill/>
                </a:ln>
                <a:solidFill>
                  <a:srgbClr val="000000"/>
                </a:solidFill>
                <a:effectLst/>
                <a:latin typeface="+mn-lt"/>
                <a:ea typeface="Times New Roman" panose="02020603050405020304" pitchFamily="18" charset="0"/>
              </a:rPr>
              <a:t>             </a:t>
            </a: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6"/>
          <p:cNvSpPr>
            <a:spLocks noChangeArrowheads="1"/>
          </p:cNvSpPr>
          <p:nvPr/>
        </p:nvSpPr>
        <p:spPr bwMode="auto">
          <a:xfrm>
            <a:off x="2982452" y="4027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Tree>
    <p:extLst>
      <p:ext uri="{BB962C8B-B14F-4D97-AF65-F5344CB8AC3E}">
        <p14:creationId xmlns:p14="http://schemas.microsoft.com/office/powerpoint/2010/main" val="4208243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664967" y="744333"/>
            <a:ext cx="7814066" cy="748408"/>
          </a:xfrm>
        </p:spPr>
        <p:txBody>
          <a:bodyPr>
            <a:noAutofit/>
          </a:bodyPr>
          <a:lstStyle/>
          <a:p>
            <a:pPr marL="0" lvl="1" indent="0">
              <a:spcBef>
                <a:spcPts val="1000"/>
              </a:spcBef>
              <a:buNone/>
            </a:pPr>
            <a:r>
              <a:rPr lang="en-GB" b="1" dirty="0" smtClean="0"/>
              <a:t>AKILLI </a:t>
            </a:r>
            <a:r>
              <a:rPr lang="en-GB" b="1" dirty="0"/>
              <a:t>ŞEHİR </a:t>
            </a:r>
            <a:r>
              <a:rPr lang="en-GB" b="1" dirty="0" smtClean="0"/>
              <a:t>YÖNETİŞİMİ</a:t>
            </a:r>
            <a:r>
              <a:rPr lang="tr-TR" b="1" dirty="0" smtClean="0"/>
              <a:t> </a:t>
            </a:r>
            <a:r>
              <a:rPr lang="tr-TR" b="1" dirty="0" smtClean="0"/>
              <a:t>UYGULAMALARI - 2</a:t>
            </a:r>
            <a:r>
              <a:rPr lang="en-GB" dirty="0"/>
              <a:t/>
            </a:r>
            <a:br>
              <a:rPr lang="en-GB" dirty="0"/>
            </a:br>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216016" y="6528161"/>
            <a:ext cx="7363690" cy="3862387"/>
          </a:xfrm>
        </p:spPr>
        <p:txBody>
          <a:bodyPr>
            <a:noAutofit/>
          </a:bodyPr>
          <a:lstStyle/>
          <a:p>
            <a:pPr lvl="0"/>
            <a:r>
              <a:rPr lang="tr-TR" sz="1200" b="1" dirty="0"/>
              <a:t/>
            </a:r>
            <a:br>
              <a:rPr lang="tr-TR" sz="1200" b="1" dirty="0"/>
            </a:br>
            <a:endParaRPr lang="tr-TR" sz="1200" dirty="0"/>
          </a:p>
        </p:txBody>
      </p:sp>
      <p:sp>
        <p:nvSpPr>
          <p:cNvPr id="10" name="Rectangle 7"/>
          <p:cNvSpPr>
            <a:spLocks noChangeArrowheads="1"/>
          </p:cNvSpPr>
          <p:nvPr/>
        </p:nvSpPr>
        <p:spPr bwMode="auto">
          <a:xfrm>
            <a:off x="2402005" y="188827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82550" algn="l"/>
              </a:tabLst>
              <a:defRPr>
                <a:solidFill>
                  <a:schemeClr val="tx1"/>
                </a:solidFill>
                <a:latin typeface="Arial" panose="020B0604020202020204" pitchFamily="34" charset="0"/>
              </a:defRPr>
            </a:lvl1pPr>
            <a:lvl2pPr eaLnBrk="0" fontAlgn="base" hangingPunct="0">
              <a:spcBef>
                <a:spcPct val="0"/>
              </a:spcBef>
              <a:spcAft>
                <a:spcPct val="0"/>
              </a:spcAft>
              <a:tabLst>
                <a:tab pos="-82550" algn="l"/>
              </a:tabLst>
              <a:defRPr>
                <a:solidFill>
                  <a:schemeClr val="tx1"/>
                </a:solidFill>
                <a:latin typeface="Arial" panose="020B0604020202020204" pitchFamily="34" charset="0"/>
              </a:defRPr>
            </a:lvl2pPr>
            <a:lvl3pPr eaLnBrk="0" fontAlgn="base" hangingPunct="0">
              <a:spcBef>
                <a:spcPct val="0"/>
              </a:spcBef>
              <a:spcAft>
                <a:spcPct val="0"/>
              </a:spcAft>
              <a:tabLst>
                <a:tab pos="-82550" algn="l"/>
              </a:tabLst>
              <a:defRPr>
                <a:solidFill>
                  <a:schemeClr val="tx1"/>
                </a:solidFill>
                <a:latin typeface="Arial" panose="020B0604020202020204" pitchFamily="34" charset="0"/>
              </a:defRPr>
            </a:lvl3pPr>
            <a:lvl4pPr eaLnBrk="0" fontAlgn="base" hangingPunct="0">
              <a:spcBef>
                <a:spcPct val="0"/>
              </a:spcBef>
              <a:spcAft>
                <a:spcPct val="0"/>
              </a:spcAft>
              <a:tabLst>
                <a:tab pos="-82550" algn="l"/>
              </a:tabLst>
              <a:defRPr>
                <a:solidFill>
                  <a:schemeClr val="tx1"/>
                </a:solidFill>
                <a:latin typeface="Arial" panose="020B0604020202020204" pitchFamily="34" charset="0"/>
              </a:defRPr>
            </a:lvl4pPr>
            <a:lvl5pPr eaLnBrk="0" fontAlgn="base" hangingPunct="0">
              <a:spcBef>
                <a:spcPct val="0"/>
              </a:spcBef>
              <a:spcAft>
                <a:spcPct val="0"/>
              </a:spcAft>
              <a:tabLst>
                <a:tab pos="-82550" algn="l"/>
              </a:tabLst>
              <a:defRPr>
                <a:solidFill>
                  <a:schemeClr val="tx1"/>
                </a:solidFill>
                <a:latin typeface="Arial" panose="020B0604020202020204" pitchFamily="34" charset="0"/>
              </a:defRPr>
            </a:lvl5pPr>
            <a:lvl6pPr eaLnBrk="0" fontAlgn="base" hangingPunct="0">
              <a:spcBef>
                <a:spcPct val="0"/>
              </a:spcBef>
              <a:spcAft>
                <a:spcPct val="0"/>
              </a:spcAft>
              <a:tabLst>
                <a:tab pos="-82550" algn="l"/>
              </a:tabLst>
              <a:defRPr>
                <a:solidFill>
                  <a:schemeClr val="tx1"/>
                </a:solidFill>
                <a:latin typeface="Arial" panose="020B0604020202020204" pitchFamily="34" charset="0"/>
              </a:defRPr>
            </a:lvl6pPr>
            <a:lvl7pPr eaLnBrk="0" fontAlgn="base" hangingPunct="0">
              <a:spcBef>
                <a:spcPct val="0"/>
              </a:spcBef>
              <a:spcAft>
                <a:spcPct val="0"/>
              </a:spcAft>
              <a:tabLst>
                <a:tab pos="-82550" algn="l"/>
              </a:tabLst>
              <a:defRPr>
                <a:solidFill>
                  <a:schemeClr val="tx1"/>
                </a:solidFill>
                <a:latin typeface="Arial" panose="020B0604020202020204" pitchFamily="34" charset="0"/>
              </a:defRPr>
            </a:lvl7pPr>
            <a:lvl8pPr eaLnBrk="0" fontAlgn="base" hangingPunct="0">
              <a:spcBef>
                <a:spcPct val="0"/>
              </a:spcBef>
              <a:spcAft>
                <a:spcPct val="0"/>
              </a:spcAft>
              <a:tabLst>
                <a:tab pos="-82550" algn="l"/>
              </a:tabLst>
              <a:defRPr>
                <a:solidFill>
                  <a:schemeClr val="tx1"/>
                </a:solidFill>
                <a:latin typeface="Arial" panose="020B0604020202020204" pitchFamily="34" charset="0"/>
              </a:defRPr>
            </a:lvl8pPr>
            <a:lvl9pPr eaLnBrk="0" fontAlgn="base" hangingPunct="0">
              <a:spcBef>
                <a:spcPct val="0"/>
              </a:spcBef>
              <a:spcAft>
                <a:spcPct val="0"/>
              </a:spcAft>
              <a:tabLst>
                <a:tab pos="-82550"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82550" algn="l"/>
              </a:tabLst>
            </a:pPr>
            <a:r>
              <a:rPr kumimoji="0" lang="tr-TR" sz="1400" b="0" i="0" strike="noStrike" cap="none" normalizeH="0" baseline="0" dirty="0" smtClean="0">
                <a:ln>
                  <a:noFill/>
                </a:ln>
                <a:solidFill>
                  <a:srgbClr val="000000"/>
                </a:solidFill>
                <a:effectLst/>
                <a:latin typeface="+mn-lt"/>
                <a:ea typeface="Times New Roman" panose="02020603050405020304" pitchFamily="18" charset="0"/>
              </a:rPr>
              <a:t>             </a:t>
            </a: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6"/>
          <p:cNvSpPr>
            <a:spLocks noChangeArrowheads="1"/>
          </p:cNvSpPr>
          <p:nvPr/>
        </p:nvSpPr>
        <p:spPr bwMode="auto">
          <a:xfrm>
            <a:off x="2982452" y="4027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Dikdörtgen 4"/>
          <p:cNvSpPr/>
          <p:nvPr/>
        </p:nvSpPr>
        <p:spPr>
          <a:xfrm>
            <a:off x="152400" y="1031492"/>
            <a:ext cx="7285630" cy="4244688"/>
          </a:xfrm>
          <a:prstGeom prst="rect">
            <a:avLst/>
          </a:prstGeom>
        </p:spPr>
        <p:txBody>
          <a:bodyPr wrap="square">
            <a:spAutoFit/>
          </a:bodyPr>
          <a:lstStyle/>
          <a:p>
            <a:pPr marL="742950" lvl="1" indent="-285750">
              <a:lnSpc>
                <a:spcPct val="150000"/>
              </a:lnSpc>
              <a:spcBef>
                <a:spcPts val="600"/>
              </a:spcBef>
              <a:spcAft>
                <a:spcPts val="600"/>
              </a:spcAft>
              <a:buFont typeface="+mj-lt"/>
              <a:buAutoNum type="arabicPeriod"/>
            </a:pPr>
            <a:r>
              <a:rPr lang="en-GB" sz="1400" b="1" dirty="0" err="1">
                <a:ea typeface="Calibri" panose="020F0502020204030204" pitchFamily="34" charset="0"/>
                <a:cs typeface="Times New Roman" panose="02020603050405020304" pitchFamily="18" charset="0"/>
              </a:rPr>
              <a:t>Akıllı</a:t>
            </a:r>
            <a:r>
              <a:rPr lang="en-GB" sz="1400" b="1" dirty="0">
                <a:ea typeface="Calibri" panose="020F0502020204030204" pitchFamily="34" charset="0"/>
                <a:cs typeface="Times New Roman" panose="02020603050405020304" pitchFamily="18" charset="0"/>
              </a:rPr>
              <a:t> </a:t>
            </a:r>
            <a:r>
              <a:rPr lang="en-GB" sz="1400" b="1" dirty="0" err="1" smtClean="0">
                <a:ea typeface="Calibri" panose="020F0502020204030204" pitchFamily="34" charset="0"/>
                <a:cs typeface="Times New Roman" panose="02020603050405020304" pitchFamily="18" charset="0"/>
              </a:rPr>
              <a:t>Şebeke</a:t>
            </a:r>
            <a:r>
              <a:rPr lang="tr-TR" sz="1400" b="1" dirty="0" smtClean="0">
                <a:ea typeface="Calibri" panose="020F0502020204030204" pitchFamily="34" charset="0"/>
                <a:cs typeface="Times New Roman" panose="02020603050405020304" pitchFamily="18" charset="0"/>
              </a:rPr>
              <a:t> </a:t>
            </a:r>
            <a:r>
              <a:rPr lang="tr-TR" sz="1400" b="1" dirty="0" smtClean="0">
                <a:ea typeface="Calibri" panose="020F0502020204030204" pitchFamily="34" charset="0"/>
                <a:cs typeface="Times New Roman" panose="02020603050405020304" pitchFamily="18" charset="0"/>
              </a:rPr>
              <a:t>:</a:t>
            </a:r>
            <a:r>
              <a:rPr lang="en-GB" sz="1400" dirty="0" smtClean="0">
                <a:ea typeface="Calibri" panose="020F0502020204030204" pitchFamily="34" charset="0"/>
                <a:cs typeface="Times New Roman" panose="02020603050405020304" pitchFamily="18" charset="0"/>
              </a:rPr>
              <a:t> </a:t>
            </a:r>
            <a:r>
              <a:rPr lang="en-GB" sz="1400" dirty="0" err="1" smtClean="0">
                <a:ea typeface="Calibri" panose="020F0502020204030204" pitchFamily="34" charset="0"/>
                <a:cs typeface="Times New Roman" panose="02020603050405020304" pitchFamily="18" charset="0"/>
              </a:rPr>
              <a:t>Şebeke</a:t>
            </a:r>
            <a:r>
              <a:rPr lang="en-GB" sz="1400" dirty="0" smtClean="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sistemlerinin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bilgisayar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ağ</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teknolojilerine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entegre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edilmesiyle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şebeke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sistemlerinde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izleme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kontrol</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faaliyetleri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gerçekleştirilebilmektedir</a:t>
            </a:r>
            <a:r>
              <a:rPr lang="en-GB" sz="1400" dirty="0">
                <a:ea typeface="Calibri" panose="020F0502020204030204" pitchFamily="34" charset="0"/>
                <a:cs typeface="Times New Roman" panose="02020603050405020304" pitchFamily="18" charset="0"/>
              </a:rPr>
              <a:t>. Bu </a:t>
            </a:r>
            <a:r>
              <a:rPr lang="en-GB" sz="1400" dirty="0" err="1">
                <a:ea typeface="Calibri" panose="020F0502020204030204" pitchFamily="34" charset="0"/>
                <a:cs typeface="Times New Roman" panose="02020603050405020304" pitchFamily="18" charset="0"/>
              </a:rPr>
              <a:t>sayede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üretimden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tüketime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kadar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olan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tüm</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aşamalarda</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gerçek</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zamanlı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iki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yönlü</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bilgi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akışı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sağlanarak</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sürdürülebilir</a:t>
            </a:r>
            <a:r>
              <a:rPr lang="en-GB" sz="1400" dirty="0">
                <a:ea typeface="Calibri" panose="020F0502020204030204" pitchFamily="34" charset="0"/>
                <a:cs typeface="Times New Roman" panose="02020603050405020304" pitchFamily="18" charset="0"/>
              </a:rPr>
              <a:t>, optimize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güvenli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bir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şebeke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sistemi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oluşturulmaktadır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Raylı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sistemler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ile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enerji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iletişim</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hatları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akıllı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şebekelerle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kurgulandığında</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akıllı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kentlerin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önemli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birer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parçası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haline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gelmektedirler</a:t>
            </a:r>
            <a:r>
              <a:rPr lang="en-GB" sz="1400" dirty="0">
                <a:ea typeface="Calibri" panose="020F0502020204030204" pitchFamily="34" charset="0"/>
                <a:cs typeface="Times New Roman" panose="02020603050405020304" pitchFamily="18" charset="0"/>
              </a:rPr>
              <a:t>. </a:t>
            </a:r>
            <a:endParaRPr lang="tr-TR" sz="1400" dirty="0" smtClean="0">
              <a:ea typeface="Calibri" panose="020F0502020204030204" pitchFamily="34" charset="0"/>
              <a:cs typeface="Times New Roman" panose="02020603050405020304" pitchFamily="18" charset="0"/>
            </a:endParaRPr>
          </a:p>
          <a:p>
            <a:pPr marL="742950" lvl="1" indent="-285750">
              <a:lnSpc>
                <a:spcPct val="150000"/>
              </a:lnSpc>
              <a:spcBef>
                <a:spcPts val="600"/>
              </a:spcBef>
              <a:spcAft>
                <a:spcPts val="600"/>
              </a:spcAft>
              <a:buFont typeface="+mj-lt"/>
              <a:buAutoNum type="arabicPeriod"/>
            </a:pPr>
            <a:r>
              <a:rPr lang="en-GB" sz="1400" b="1" dirty="0" err="1" smtClean="0"/>
              <a:t>Akıllı</a:t>
            </a:r>
            <a:r>
              <a:rPr lang="en-GB" sz="1400" b="1" dirty="0" smtClean="0"/>
              <a:t> </a:t>
            </a:r>
            <a:r>
              <a:rPr lang="en-GB" sz="1400" b="1" dirty="0" err="1" smtClean="0"/>
              <a:t>Sayaç</a:t>
            </a:r>
            <a:r>
              <a:rPr lang="tr-TR" sz="1400" b="1" dirty="0" smtClean="0"/>
              <a:t> : </a:t>
            </a:r>
            <a:r>
              <a:rPr lang="en-GB" sz="1400" dirty="0" err="1" smtClean="0"/>
              <a:t>Akıllı</a:t>
            </a:r>
            <a:r>
              <a:rPr lang="en-GB" sz="1400" dirty="0" smtClean="0"/>
              <a:t> </a:t>
            </a:r>
            <a:r>
              <a:rPr lang="en-GB" sz="1400" dirty="0" err="1" smtClean="0"/>
              <a:t>şebekelere</a:t>
            </a:r>
            <a:r>
              <a:rPr lang="en-GB" sz="1400" dirty="0" smtClean="0"/>
              <a:t> </a:t>
            </a:r>
            <a:r>
              <a:rPr lang="en-GB" sz="1400" dirty="0" err="1" smtClean="0"/>
              <a:t>entegre</a:t>
            </a:r>
            <a:r>
              <a:rPr lang="en-GB" sz="1400" dirty="0" smtClean="0"/>
              <a:t> </a:t>
            </a:r>
            <a:r>
              <a:rPr lang="en-GB" sz="1400" dirty="0" err="1" smtClean="0"/>
              <a:t>bir</a:t>
            </a:r>
            <a:r>
              <a:rPr lang="en-GB" sz="1400" dirty="0" smtClean="0"/>
              <a:t> </a:t>
            </a:r>
            <a:r>
              <a:rPr lang="en-GB" sz="1400" dirty="0" err="1" smtClean="0"/>
              <a:t>parça</a:t>
            </a:r>
            <a:r>
              <a:rPr lang="en-GB" sz="1400" dirty="0" smtClean="0"/>
              <a:t> </a:t>
            </a:r>
            <a:r>
              <a:rPr lang="en-GB" sz="1400" dirty="0" err="1" smtClean="0"/>
              <a:t>olan</a:t>
            </a:r>
            <a:r>
              <a:rPr lang="en-GB" sz="1400" dirty="0" smtClean="0"/>
              <a:t> </a:t>
            </a:r>
            <a:r>
              <a:rPr lang="en-GB" sz="1400" dirty="0" err="1" smtClean="0"/>
              <a:t>akıllı</a:t>
            </a:r>
            <a:r>
              <a:rPr lang="en-GB" sz="1400" dirty="0" smtClean="0"/>
              <a:t> </a:t>
            </a:r>
            <a:r>
              <a:rPr lang="en-GB" sz="1400" dirty="0" err="1" smtClean="0"/>
              <a:t>sayaç</a:t>
            </a:r>
            <a:r>
              <a:rPr lang="en-GB" sz="1400" dirty="0" smtClean="0"/>
              <a:t>, </a:t>
            </a:r>
            <a:r>
              <a:rPr lang="en-GB" sz="1400" dirty="0" err="1" smtClean="0"/>
              <a:t>dijitalleştirilmiş</a:t>
            </a:r>
            <a:r>
              <a:rPr lang="en-GB" sz="1400" dirty="0" smtClean="0"/>
              <a:t> </a:t>
            </a:r>
            <a:r>
              <a:rPr lang="en-GB" sz="1400" dirty="0" err="1" smtClean="0"/>
              <a:t>bir</a:t>
            </a:r>
            <a:r>
              <a:rPr lang="en-GB" sz="1400" dirty="0" smtClean="0"/>
              <a:t> </a:t>
            </a:r>
            <a:r>
              <a:rPr lang="en-GB" sz="1400" dirty="0" err="1" smtClean="0"/>
              <a:t>donanımı</a:t>
            </a:r>
            <a:r>
              <a:rPr lang="en-GB" sz="1400" dirty="0" smtClean="0"/>
              <a:t> </a:t>
            </a:r>
            <a:r>
              <a:rPr lang="en-GB" sz="1400" dirty="0" err="1" smtClean="0"/>
              <a:t>ifade</a:t>
            </a:r>
            <a:r>
              <a:rPr lang="en-GB" sz="1400" dirty="0" smtClean="0"/>
              <a:t> </a:t>
            </a:r>
            <a:r>
              <a:rPr lang="en-GB" sz="1400" dirty="0" err="1" smtClean="0"/>
              <a:t>etmektedir</a:t>
            </a:r>
            <a:r>
              <a:rPr lang="en-GB" sz="1400" dirty="0" smtClean="0"/>
              <a:t>. </a:t>
            </a:r>
            <a:r>
              <a:rPr lang="en-GB" sz="1400" dirty="0" err="1" smtClean="0"/>
              <a:t>Ölçümlerini</a:t>
            </a:r>
            <a:r>
              <a:rPr lang="en-GB" sz="1400" dirty="0" smtClean="0"/>
              <a:t> </a:t>
            </a:r>
            <a:r>
              <a:rPr lang="en-GB" sz="1400" dirty="0" err="1" smtClean="0"/>
              <a:t>daha</a:t>
            </a:r>
            <a:r>
              <a:rPr lang="en-GB" sz="1400" dirty="0" smtClean="0"/>
              <a:t> </a:t>
            </a:r>
            <a:r>
              <a:rPr lang="en-GB" sz="1400" dirty="0" err="1" smtClean="0"/>
              <a:t>hassas</a:t>
            </a:r>
            <a:r>
              <a:rPr lang="en-GB" sz="1400" dirty="0" smtClean="0"/>
              <a:t> </a:t>
            </a:r>
            <a:r>
              <a:rPr lang="en-GB" sz="1400" dirty="0" err="1" smtClean="0"/>
              <a:t>ve</a:t>
            </a:r>
            <a:r>
              <a:rPr lang="en-GB" sz="1400" dirty="0" smtClean="0"/>
              <a:t> </a:t>
            </a:r>
            <a:r>
              <a:rPr lang="en-GB" sz="1400" dirty="0" err="1" smtClean="0"/>
              <a:t>sık</a:t>
            </a:r>
            <a:r>
              <a:rPr lang="en-GB" sz="1400" dirty="0" smtClean="0"/>
              <a:t> </a:t>
            </a:r>
            <a:r>
              <a:rPr lang="en-GB" sz="1400" dirty="0" err="1" smtClean="0"/>
              <a:t>aralıklarla</a:t>
            </a:r>
            <a:r>
              <a:rPr lang="en-GB" sz="1400" dirty="0" smtClean="0"/>
              <a:t> </a:t>
            </a:r>
            <a:r>
              <a:rPr lang="en-GB" sz="1400" dirty="0" err="1" smtClean="0"/>
              <a:t>yapması</a:t>
            </a:r>
            <a:r>
              <a:rPr lang="en-GB" sz="1400" dirty="0" smtClean="0"/>
              <a:t> </a:t>
            </a:r>
            <a:r>
              <a:rPr lang="en-GB" sz="1400" dirty="0" err="1" smtClean="0"/>
              <a:t>sebebiyle</a:t>
            </a:r>
            <a:r>
              <a:rPr lang="en-GB" sz="1400" dirty="0" smtClean="0"/>
              <a:t> </a:t>
            </a:r>
            <a:r>
              <a:rPr lang="en-GB" sz="1400" dirty="0" err="1" smtClean="0"/>
              <a:t>sayaca</a:t>
            </a:r>
            <a:r>
              <a:rPr lang="en-GB" sz="1400" dirty="0" smtClean="0"/>
              <a:t> </a:t>
            </a:r>
            <a:r>
              <a:rPr lang="en-GB" sz="1400" dirty="0" err="1" smtClean="0"/>
              <a:t>ulaşan</a:t>
            </a:r>
            <a:r>
              <a:rPr lang="en-GB" sz="1400" dirty="0" smtClean="0"/>
              <a:t> </a:t>
            </a:r>
            <a:r>
              <a:rPr lang="en-GB" sz="1400" dirty="0" err="1" smtClean="0"/>
              <a:t>güce</a:t>
            </a:r>
            <a:r>
              <a:rPr lang="en-GB" sz="1400" dirty="0" smtClean="0"/>
              <a:t> </a:t>
            </a:r>
            <a:r>
              <a:rPr lang="en-GB" sz="1400" dirty="0" err="1" smtClean="0"/>
              <a:t>ve</a:t>
            </a:r>
            <a:r>
              <a:rPr lang="en-GB" sz="1400" dirty="0" smtClean="0"/>
              <a:t> </a:t>
            </a:r>
            <a:r>
              <a:rPr lang="en-GB" sz="1400" dirty="0" err="1" smtClean="0"/>
              <a:t>tüketim</a:t>
            </a:r>
            <a:r>
              <a:rPr lang="en-GB" sz="1400" dirty="0" smtClean="0"/>
              <a:t> </a:t>
            </a:r>
            <a:r>
              <a:rPr lang="en-GB" sz="1400" dirty="0" err="1" smtClean="0"/>
              <a:t>miktarına</a:t>
            </a:r>
            <a:r>
              <a:rPr lang="en-GB" sz="1400" dirty="0" smtClean="0"/>
              <a:t> </a:t>
            </a:r>
            <a:r>
              <a:rPr lang="en-GB" sz="1400" dirty="0" err="1" smtClean="0"/>
              <a:t>ilişkin</a:t>
            </a:r>
            <a:r>
              <a:rPr lang="en-GB" sz="1400" dirty="0" smtClean="0"/>
              <a:t> </a:t>
            </a:r>
            <a:r>
              <a:rPr lang="en-GB" sz="1400" dirty="0" err="1" smtClean="0"/>
              <a:t>bilginin</a:t>
            </a:r>
            <a:r>
              <a:rPr lang="en-GB" sz="1400" dirty="0" smtClean="0"/>
              <a:t> </a:t>
            </a:r>
            <a:r>
              <a:rPr lang="en-GB" sz="1400" dirty="0" err="1" smtClean="0"/>
              <a:t>gerçek</a:t>
            </a:r>
            <a:r>
              <a:rPr lang="en-GB" sz="1400" dirty="0" smtClean="0"/>
              <a:t> </a:t>
            </a:r>
            <a:r>
              <a:rPr lang="en-GB" sz="1400" dirty="0" err="1" smtClean="0"/>
              <a:t>zamanlı</a:t>
            </a:r>
            <a:r>
              <a:rPr lang="en-GB" sz="1400" dirty="0" smtClean="0"/>
              <a:t> </a:t>
            </a:r>
            <a:r>
              <a:rPr lang="en-GB" sz="1400" dirty="0" err="1" smtClean="0"/>
              <a:t>olarak</a:t>
            </a:r>
            <a:r>
              <a:rPr lang="en-GB" sz="1400" dirty="0" smtClean="0"/>
              <a:t> </a:t>
            </a:r>
            <a:r>
              <a:rPr lang="en-GB" sz="1400" dirty="0" err="1" smtClean="0"/>
              <a:t>aktarılmasını</a:t>
            </a:r>
            <a:r>
              <a:rPr lang="en-GB" sz="1400" dirty="0" smtClean="0"/>
              <a:t> </a:t>
            </a:r>
            <a:r>
              <a:rPr lang="en-GB" sz="1400" dirty="0" err="1" smtClean="0"/>
              <a:t>sağlamaktadır</a:t>
            </a:r>
            <a:r>
              <a:rPr lang="en-GB" sz="1400" dirty="0" smtClean="0"/>
              <a:t>. Bu durum </a:t>
            </a:r>
            <a:r>
              <a:rPr lang="en-GB" sz="1400" dirty="0" err="1" smtClean="0"/>
              <a:t>kayıp-kaçak</a:t>
            </a:r>
            <a:r>
              <a:rPr lang="en-GB" sz="1400" dirty="0" smtClean="0"/>
              <a:t> </a:t>
            </a:r>
            <a:r>
              <a:rPr lang="en-GB" sz="1400" dirty="0" err="1" smtClean="0"/>
              <a:t>tespitinden</a:t>
            </a:r>
            <a:r>
              <a:rPr lang="en-GB" sz="1400" dirty="0" smtClean="0"/>
              <a:t>, </a:t>
            </a:r>
            <a:r>
              <a:rPr lang="en-GB" sz="1400" dirty="0" err="1" smtClean="0"/>
              <a:t>yatırım</a:t>
            </a:r>
            <a:r>
              <a:rPr lang="en-GB" sz="1400" dirty="0" smtClean="0"/>
              <a:t> </a:t>
            </a:r>
            <a:r>
              <a:rPr lang="en-GB" sz="1400" dirty="0" err="1" smtClean="0"/>
              <a:t>planlamasına</a:t>
            </a:r>
            <a:r>
              <a:rPr lang="en-GB" sz="1400" dirty="0" smtClean="0"/>
              <a:t> </a:t>
            </a:r>
            <a:r>
              <a:rPr lang="en-GB" sz="1400" dirty="0" err="1" smtClean="0"/>
              <a:t>kadar</a:t>
            </a:r>
            <a:r>
              <a:rPr lang="en-GB" sz="1400" dirty="0" smtClean="0"/>
              <a:t> </a:t>
            </a:r>
            <a:r>
              <a:rPr lang="en-GB" sz="1400" dirty="0" err="1" smtClean="0"/>
              <a:t>geniş</a:t>
            </a:r>
            <a:r>
              <a:rPr lang="en-GB" sz="1400" dirty="0" smtClean="0"/>
              <a:t> </a:t>
            </a:r>
            <a:r>
              <a:rPr lang="en-GB" sz="1400" dirty="0" err="1" smtClean="0"/>
              <a:t>bir</a:t>
            </a:r>
            <a:r>
              <a:rPr lang="en-GB" sz="1400" dirty="0" smtClean="0"/>
              <a:t> </a:t>
            </a:r>
            <a:r>
              <a:rPr lang="en-GB" sz="1400" dirty="0" err="1" smtClean="0"/>
              <a:t>yelpazede</a:t>
            </a:r>
            <a:r>
              <a:rPr lang="en-GB" sz="1400" dirty="0" smtClean="0"/>
              <a:t> </a:t>
            </a:r>
            <a:r>
              <a:rPr lang="en-GB" sz="1400" dirty="0" err="1" smtClean="0"/>
              <a:t>tespit</a:t>
            </a:r>
            <a:r>
              <a:rPr lang="en-GB" sz="1400" dirty="0" smtClean="0"/>
              <a:t> </a:t>
            </a:r>
            <a:r>
              <a:rPr lang="en-GB" sz="1400" dirty="0" err="1" smtClean="0"/>
              <a:t>ve</a:t>
            </a:r>
            <a:r>
              <a:rPr lang="en-GB" sz="1400" dirty="0" smtClean="0"/>
              <a:t> </a:t>
            </a:r>
            <a:r>
              <a:rPr lang="en-GB" sz="1400" dirty="0" err="1" smtClean="0"/>
              <a:t>verimlilik</a:t>
            </a:r>
            <a:r>
              <a:rPr lang="en-GB" sz="1400" dirty="0" smtClean="0"/>
              <a:t> </a:t>
            </a:r>
            <a:r>
              <a:rPr lang="en-GB" sz="1400" dirty="0" err="1" smtClean="0"/>
              <a:t>imkânı</a:t>
            </a:r>
            <a:r>
              <a:rPr lang="en-GB" sz="1400" dirty="0" smtClean="0"/>
              <a:t> </a:t>
            </a:r>
            <a:r>
              <a:rPr lang="en-GB" sz="1400" dirty="0" err="1" smtClean="0"/>
              <a:t>sağlamaktadır</a:t>
            </a:r>
            <a:r>
              <a:rPr lang="en-GB" sz="1400" dirty="0" smtClean="0"/>
              <a:t>.</a:t>
            </a:r>
            <a:endParaRPr lang="tr-TR" sz="1400" dirty="0" smtClean="0"/>
          </a:p>
          <a:p>
            <a:pPr marL="1657350" lvl="3" indent="-285750">
              <a:lnSpc>
                <a:spcPct val="150000"/>
              </a:lnSpc>
              <a:spcBef>
                <a:spcPts val="600"/>
              </a:spcBef>
              <a:spcAft>
                <a:spcPts val="600"/>
              </a:spcAft>
              <a:buFont typeface="+mj-lt"/>
              <a:buAutoNum type="arabicPeriod"/>
            </a:pPr>
            <a:endParaRPr lang="tr-TR" sz="1400" dirty="0">
              <a:effectLst/>
              <a:ea typeface="Calibri" panose="020F0502020204030204" pitchFamily="34" charset="0"/>
              <a:cs typeface="Times New Roman" panose="02020603050405020304" pitchFamily="18" charset="0"/>
            </a:endParaRPr>
          </a:p>
        </p:txBody>
      </p:sp>
      <p:pic>
        <p:nvPicPr>
          <p:cNvPr id="11" name="Resim 10"/>
          <p:cNvPicPr/>
          <p:nvPr/>
        </p:nvPicPr>
        <p:blipFill rotWithShape="1">
          <a:blip r:embed="rId2">
            <a:extLst>
              <a:ext uri="{28A0092B-C50C-407E-A947-70E740481C1C}">
                <a14:useLocalDpi xmlns:a14="http://schemas.microsoft.com/office/drawing/2010/main" val="0"/>
              </a:ext>
            </a:extLst>
          </a:blip>
          <a:srcRect l="1953" t="17737" r="1563" b="2752"/>
          <a:stretch/>
        </p:blipFill>
        <p:spPr bwMode="auto">
          <a:xfrm>
            <a:off x="2192512" y="4718154"/>
            <a:ext cx="4290176" cy="18100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33803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438314" y="793495"/>
            <a:ext cx="3714842" cy="748408"/>
          </a:xfrm>
        </p:spPr>
        <p:txBody>
          <a:bodyPr/>
          <a:lstStyle/>
          <a:p>
            <a:r>
              <a:rPr lang="tr-TR" dirty="0" smtClean="0"/>
              <a:t>YÖNETİŞİM KAVRAMI</a:t>
            </a:r>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1" y="1541903"/>
            <a:ext cx="4821723" cy="5013442"/>
          </a:xfrm>
        </p:spPr>
        <p:txBody>
          <a:bodyPr>
            <a:normAutofit fontScale="40000" lnSpcReduction="20000"/>
          </a:bodyPr>
          <a:lstStyle/>
          <a:p>
            <a:pPr marL="285750" indent="-285750">
              <a:buFont typeface="Arial" panose="020B0604020202020204" pitchFamily="34" charset="0"/>
              <a:buChar char="•"/>
            </a:pPr>
            <a:r>
              <a:rPr lang="en-GB" sz="2900" dirty="0" err="1"/>
              <a:t>Yönetişim</a:t>
            </a:r>
            <a:r>
              <a:rPr lang="en-GB" sz="2900" dirty="0"/>
              <a:t>, </a:t>
            </a:r>
            <a:r>
              <a:rPr lang="en-GB" sz="2900" dirty="0" err="1"/>
              <a:t>hükümet</a:t>
            </a:r>
            <a:r>
              <a:rPr lang="en-GB" sz="2900" dirty="0"/>
              <a:t> </a:t>
            </a:r>
            <a:r>
              <a:rPr lang="en-GB" sz="2900" dirty="0" err="1"/>
              <a:t>etme</a:t>
            </a:r>
            <a:r>
              <a:rPr lang="en-GB" sz="2900" dirty="0"/>
              <a:t> </a:t>
            </a:r>
            <a:r>
              <a:rPr lang="en-GB" sz="2900" dirty="0" err="1"/>
              <a:t>anlamındaki</a:t>
            </a:r>
            <a:r>
              <a:rPr lang="en-GB" sz="2900" dirty="0"/>
              <a:t> “</a:t>
            </a:r>
            <a:r>
              <a:rPr lang="en-GB" sz="2900" dirty="0" err="1"/>
              <a:t>yönetim</a:t>
            </a:r>
            <a:r>
              <a:rPr lang="en-GB" sz="2900" dirty="0"/>
              <a:t>” </a:t>
            </a:r>
            <a:r>
              <a:rPr lang="en-GB" sz="2900" dirty="0" err="1"/>
              <a:t>kavramının</a:t>
            </a:r>
            <a:r>
              <a:rPr lang="en-GB" sz="2900" dirty="0"/>
              <a:t> </a:t>
            </a:r>
            <a:r>
              <a:rPr lang="en-GB" sz="2900" dirty="0" err="1"/>
              <a:t>yerini</a:t>
            </a:r>
            <a:r>
              <a:rPr lang="en-GB" sz="2900" dirty="0"/>
              <a:t> </a:t>
            </a:r>
            <a:r>
              <a:rPr lang="en-GB" sz="2900" dirty="0" err="1"/>
              <a:t>doldurmak</a:t>
            </a:r>
            <a:r>
              <a:rPr lang="en-GB" sz="2900" dirty="0"/>
              <a:t> </a:t>
            </a:r>
            <a:r>
              <a:rPr lang="en-GB" sz="2900" dirty="0" err="1"/>
              <a:t>üzere</a:t>
            </a:r>
            <a:r>
              <a:rPr lang="en-GB" sz="2900" dirty="0"/>
              <a:t> </a:t>
            </a:r>
            <a:r>
              <a:rPr lang="en-GB" sz="2900" dirty="0" err="1"/>
              <a:t>ortaya</a:t>
            </a:r>
            <a:r>
              <a:rPr lang="en-GB" sz="2900" dirty="0"/>
              <a:t> </a:t>
            </a:r>
            <a:r>
              <a:rPr lang="en-GB" sz="2900" dirty="0" err="1"/>
              <a:t>çıkmış</a:t>
            </a:r>
            <a:r>
              <a:rPr lang="en-GB" sz="2900" dirty="0"/>
              <a:t> </a:t>
            </a:r>
            <a:r>
              <a:rPr lang="en-GB" sz="2900" dirty="0" err="1"/>
              <a:t>yeni</a:t>
            </a:r>
            <a:r>
              <a:rPr lang="en-GB" sz="2900" dirty="0"/>
              <a:t> </a:t>
            </a:r>
            <a:r>
              <a:rPr lang="en-GB" sz="2900" dirty="0" err="1"/>
              <a:t>bir</a:t>
            </a:r>
            <a:r>
              <a:rPr lang="en-GB" sz="2900" dirty="0"/>
              <a:t> </a:t>
            </a:r>
            <a:r>
              <a:rPr lang="en-GB" sz="2900" dirty="0" err="1"/>
              <a:t>kavramdır</a:t>
            </a:r>
            <a:r>
              <a:rPr lang="en-GB" sz="2900" dirty="0"/>
              <a:t>. </a:t>
            </a:r>
            <a:r>
              <a:rPr lang="en-GB" sz="2900" dirty="0" err="1"/>
              <a:t>Hükümet</a:t>
            </a:r>
            <a:r>
              <a:rPr lang="en-GB" sz="2900" dirty="0"/>
              <a:t> </a:t>
            </a:r>
            <a:r>
              <a:rPr lang="en-GB" sz="2900" dirty="0" err="1"/>
              <a:t>etme</a:t>
            </a:r>
            <a:r>
              <a:rPr lang="en-GB" sz="2900" dirty="0"/>
              <a:t> </a:t>
            </a:r>
            <a:r>
              <a:rPr lang="en-GB" sz="2900" dirty="0" err="1"/>
              <a:t>anlamındaki</a:t>
            </a:r>
            <a:r>
              <a:rPr lang="en-GB" sz="2900" dirty="0"/>
              <a:t> “</a:t>
            </a:r>
            <a:r>
              <a:rPr lang="en-GB" sz="2900" dirty="0" err="1"/>
              <a:t>yönetim</a:t>
            </a:r>
            <a:r>
              <a:rPr lang="en-GB" sz="2900" dirty="0"/>
              <a:t>”, </a:t>
            </a:r>
            <a:r>
              <a:rPr lang="en-GB" sz="2900" dirty="0" err="1"/>
              <a:t>hiyerarşik</a:t>
            </a:r>
            <a:r>
              <a:rPr lang="en-GB" sz="2900" dirty="0"/>
              <a:t> </a:t>
            </a:r>
            <a:r>
              <a:rPr lang="en-GB" sz="2900" dirty="0" err="1"/>
              <a:t>nitelikteki</a:t>
            </a:r>
            <a:r>
              <a:rPr lang="en-GB" sz="2900" dirty="0"/>
              <a:t> </a:t>
            </a:r>
            <a:r>
              <a:rPr lang="en-GB" sz="2900" dirty="0" err="1"/>
              <a:t>bürokratik</a:t>
            </a:r>
            <a:r>
              <a:rPr lang="en-GB" sz="2900" dirty="0"/>
              <a:t> </a:t>
            </a:r>
            <a:r>
              <a:rPr lang="en-GB" sz="2900" dirty="0" err="1"/>
              <a:t>yapıya</a:t>
            </a:r>
            <a:r>
              <a:rPr lang="en-GB" sz="2900" dirty="0"/>
              <a:t> </a:t>
            </a:r>
            <a:r>
              <a:rPr lang="en-GB" sz="2900" dirty="0" err="1"/>
              <a:t>dayalı</a:t>
            </a:r>
            <a:r>
              <a:rPr lang="en-GB" sz="2900" dirty="0"/>
              <a:t> </a:t>
            </a:r>
            <a:r>
              <a:rPr lang="en-GB" sz="2900" dirty="0" err="1"/>
              <a:t>yönetim</a:t>
            </a:r>
            <a:r>
              <a:rPr lang="en-GB" sz="2900" dirty="0"/>
              <a:t> </a:t>
            </a:r>
            <a:r>
              <a:rPr lang="en-GB" sz="2900" dirty="0" err="1"/>
              <a:t>modeliyken</a:t>
            </a:r>
            <a:r>
              <a:rPr lang="en-GB" sz="2900" dirty="0"/>
              <a:t>; </a:t>
            </a:r>
            <a:r>
              <a:rPr lang="en-GB" sz="2900" dirty="0" err="1"/>
              <a:t>yönetişim</a:t>
            </a:r>
            <a:r>
              <a:rPr lang="en-GB" sz="2900" dirty="0"/>
              <a:t>, </a:t>
            </a:r>
            <a:r>
              <a:rPr lang="en-GB" sz="2900" dirty="0" err="1"/>
              <a:t>yönetim</a:t>
            </a:r>
            <a:r>
              <a:rPr lang="en-GB" sz="2900" dirty="0"/>
              <a:t> </a:t>
            </a:r>
            <a:r>
              <a:rPr lang="en-GB" sz="2900" dirty="0" err="1"/>
              <a:t>sürecinde</a:t>
            </a:r>
            <a:r>
              <a:rPr lang="en-GB" sz="2900" dirty="0"/>
              <a:t> </a:t>
            </a:r>
            <a:r>
              <a:rPr lang="en-GB" sz="2900" dirty="0" err="1"/>
              <a:t>rol</a:t>
            </a:r>
            <a:r>
              <a:rPr lang="en-GB" sz="2900" dirty="0"/>
              <a:t> </a:t>
            </a:r>
            <a:r>
              <a:rPr lang="en-GB" sz="2900" dirty="0" err="1"/>
              <a:t>oynayan</a:t>
            </a:r>
            <a:r>
              <a:rPr lang="en-GB" sz="2900" dirty="0"/>
              <a:t> </a:t>
            </a:r>
            <a:r>
              <a:rPr lang="en-GB" sz="2900" dirty="0" err="1"/>
              <a:t>aktörler</a:t>
            </a:r>
            <a:r>
              <a:rPr lang="en-GB" sz="2900" dirty="0"/>
              <a:t> </a:t>
            </a:r>
            <a:r>
              <a:rPr lang="en-GB" sz="2900" dirty="0" err="1"/>
              <a:t>ve</a:t>
            </a:r>
            <a:r>
              <a:rPr lang="en-GB" sz="2900" dirty="0"/>
              <a:t> </a:t>
            </a:r>
            <a:r>
              <a:rPr lang="en-GB" sz="2900" dirty="0" err="1"/>
              <a:t>örgütler</a:t>
            </a:r>
            <a:r>
              <a:rPr lang="en-GB" sz="2900" dirty="0"/>
              <a:t> </a:t>
            </a:r>
            <a:r>
              <a:rPr lang="en-GB" sz="2900" dirty="0" err="1"/>
              <a:t>arasındaki</a:t>
            </a:r>
            <a:r>
              <a:rPr lang="en-GB" sz="2900" dirty="0"/>
              <a:t> </a:t>
            </a:r>
            <a:r>
              <a:rPr lang="en-GB" sz="2900" dirty="0" err="1"/>
              <a:t>etkileşim</a:t>
            </a:r>
            <a:r>
              <a:rPr lang="en-GB" sz="2900" dirty="0"/>
              <a:t>, </a:t>
            </a:r>
            <a:r>
              <a:rPr lang="en-GB" sz="2900" dirty="0" err="1"/>
              <a:t>formel</a:t>
            </a:r>
            <a:r>
              <a:rPr lang="en-GB" sz="2900" dirty="0"/>
              <a:t> </a:t>
            </a:r>
            <a:r>
              <a:rPr lang="en-GB" sz="2900" dirty="0" err="1"/>
              <a:t>ya</a:t>
            </a:r>
            <a:r>
              <a:rPr lang="en-GB" sz="2900" dirty="0"/>
              <a:t> da </a:t>
            </a:r>
            <a:r>
              <a:rPr lang="en-GB" sz="2900" dirty="0" err="1"/>
              <a:t>resmi</a:t>
            </a:r>
            <a:r>
              <a:rPr lang="en-GB" sz="2900" dirty="0"/>
              <a:t> </a:t>
            </a:r>
            <a:r>
              <a:rPr lang="en-GB" sz="2900" dirty="0" err="1"/>
              <a:t>sıfatı</a:t>
            </a:r>
            <a:r>
              <a:rPr lang="en-GB" sz="2900" dirty="0"/>
              <a:t> </a:t>
            </a:r>
            <a:r>
              <a:rPr lang="en-GB" sz="2900" dirty="0" err="1"/>
              <a:t>bulunmayan</a:t>
            </a:r>
            <a:r>
              <a:rPr lang="en-GB" sz="2900" dirty="0"/>
              <a:t> </a:t>
            </a:r>
            <a:r>
              <a:rPr lang="en-GB" sz="2900" dirty="0" err="1"/>
              <a:t>kişi</a:t>
            </a:r>
            <a:r>
              <a:rPr lang="en-GB" sz="2900" dirty="0"/>
              <a:t>, </a:t>
            </a:r>
            <a:r>
              <a:rPr lang="en-GB" sz="2900" dirty="0" err="1"/>
              <a:t>grup</a:t>
            </a:r>
            <a:r>
              <a:rPr lang="en-GB" sz="2900" dirty="0"/>
              <a:t> </a:t>
            </a:r>
            <a:r>
              <a:rPr lang="en-GB" sz="2900" dirty="0" err="1"/>
              <a:t>ve</a:t>
            </a:r>
            <a:r>
              <a:rPr lang="en-GB" sz="2900" dirty="0"/>
              <a:t> </a:t>
            </a:r>
            <a:r>
              <a:rPr lang="en-GB" sz="2900" dirty="0" err="1"/>
              <a:t>kuruluşların</a:t>
            </a:r>
            <a:r>
              <a:rPr lang="en-GB" sz="2900" dirty="0"/>
              <a:t> </a:t>
            </a:r>
            <a:r>
              <a:rPr lang="en-GB" sz="2900" dirty="0" err="1"/>
              <a:t>katılımıyla</a:t>
            </a:r>
            <a:r>
              <a:rPr lang="en-GB" sz="2900" dirty="0"/>
              <a:t>, </a:t>
            </a:r>
            <a:r>
              <a:rPr lang="en-GB" sz="2900" dirty="0" err="1"/>
              <a:t>hiyerarşik</a:t>
            </a:r>
            <a:r>
              <a:rPr lang="en-GB" sz="2900" dirty="0"/>
              <a:t> </a:t>
            </a:r>
            <a:r>
              <a:rPr lang="en-GB" sz="2900" dirty="0" err="1"/>
              <a:t>bürokratik</a:t>
            </a:r>
            <a:r>
              <a:rPr lang="en-GB" sz="2900" dirty="0"/>
              <a:t> </a:t>
            </a:r>
            <a:r>
              <a:rPr lang="en-GB" sz="2900" dirty="0" err="1"/>
              <a:t>yapı</a:t>
            </a:r>
            <a:r>
              <a:rPr lang="en-GB" sz="2900" dirty="0"/>
              <a:t> </a:t>
            </a:r>
            <a:r>
              <a:rPr lang="en-GB" sz="2900" dirty="0" err="1"/>
              <a:t>yanında</a:t>
            </a:r>
            <a:r>
              <a:rPr lang="en-GB" sz="2900" dirty="0"/>
              <a:t>, </a:t>
            </a:r>
            <a:r>
              <a:rPr lang="en-GB" sz="2900" dirty="0" err="1"/>
              <a:t>hükümet</a:t>
            </a:r>
            <a:r>
              <a:rPr lang="en-GB" sz="2900" dirty="0"/>
              <a:t> </a:t>
            </a:r>
            <a:r>
              <a:rPr lang="en-GB" sz="2900" dirty="0" err="1"/>
              <a:t>dışı</a:t>
            </a:r>
            <a:r>
              <a:rPr lang="en-GB" sz="2900" dirty="0"/>
              <a:t> </a:t>
            </a:r>
            <a:r>
              <a:rPr lang="en-GB" sz="2900" dirty="0" err="1"/>
              <a:t>aktörlerin</a:t>
            </a:r>
            <a:r>
              <a:rPr lang="en-GB" sz="2900" dirty="0"/>
              <a:t> de </a:t>
            </a:r>
            <a:r>
              <a:rPr lang="en-GB" sz="2900" dirty="0" err="1"/>
              <a:t>yönetim</a:t>
            </a:r>
            <a:r>
              <a:rPr lang="en-GB" sz="2900" dirty="0"/>
              <a:t> </a:t>
            </a:r>
            <a:r>
              <a:rPr lang="en-GB" sz="2900" dirty="0" err="1"/>
              <a:t>faaliyetinde</a:t>
            </a:r>
            <a:r>
              <a:rPr lang="en-GB" sz="2900" dirty="0"/>
              <a:t> </a:t>
            </a:r>
            <a:r>
              <a:rPr lang="en-GB" sz="2900" dirty="0" err="1"/>
              <a:t>yer</a:t>
            </a:r>
            <a:r>
              <a:rPr lang="en-GB" sz="2900" dirty="0"/>
              <a:t> </a:t>
            </a:r>
            <a:r>
              <a:rPr lang="en-GB" sz="2900" dirty="0" err="1"/>
              <a:t>aldığı</a:t>
            </a:r>
            <a:r>
              <a:rPr lang="en-GB" sz="2900" dirty="0"/>
              <a:t> </a:t>
            </a:r>
            <a:r>
              <a:rPr lang="en-GB" sz="2900" dirty="0" err="1"/>
              <a:t>yönetim</a:t>
            </a:r>
            <a:r>
              <a:rPr lang="en-GB" sz="2900" dirty="0"/>
              <a:t> </a:t>
            </a:r>
            <a:r>
              <a:rPr lang="en-GB" sz="2900" dirty="0" err="1"/>
              <a:t>modelidir</a:t>
            </a:r>
            <a:r>
              <a:rPr lang="en-GB" sz="2900" dirty="0"/>
              <a:t> (</a:t>
            </a:r>
            <a:r>
              <a:rPr lang="en-GB" sz="2900" dirty="0" err="1"/>
              <a:t>Batal</a:t>
            </a:r>
            <a:r>
              <a:rPr lang="en-GB" sz="2900" dirty="0"/>
              <a:t>, 2010). </a:t>
            </a:r>
            <a:endParaRPr lang="tr-TR" sz="2900" dirty="0" smtClean="0"/>
          </a:p>
          <a:p>
            <a:pPr marL="285750" indent="-285750">
              <a:buFont typeface="Arial" panose="020B0604020202020204" pitchFamily="34" charset="0"/>
              <a:buChar char="•"/>
            </a:pPr>
            <a:r>
              <a:rPr lang="en-GB" sz="2900" dirty="0" err="1" smtClean="0"/>
              <a:t>Günümüzde</a:t>
            </a:r>
            <a:r>
              <a:rPr lang="en-GB" sz="2900" dirty="0"/>
              <a:t>, </a:t>
            </a:r>
            <a:r>
              <a:rPr lang="en-GB" sz="2900" dirty="0" err="1"/>
              <a:t>kamu</a:t>
            </a:r>
            <a:r>
              <a:rPr lang="en-GB" sz="2900" dirty="0"/>
              <a:t> </a:t>
            </a:r>
            <a:r>
              <a:rPr lang="en-GB" sz="2900" dirty="0" err="1"/>
              <a:t>yönetiminde</a:t>
            </a:r>
            <a:r>
              <a:rPr lang="en-GB" sz="2900" dirty="0"/>
              <a:t> </a:t>
            </a:r>
            <a:r>
              <a:rPr lang="en-GB" sz="2900" dirty="0" err="1"/>
              <a:t>katılımcılığa</a:t>
            </a:r>
            <a:r>
              <a:rPr lang="en-GB" sz="2900" dirty="0"/>
              <a:t> </a:t>
            </a:r>
            <a:r>
              <a:rPr lang="en-GB" sz="2900" dirty="0" err="1"/>
              <a:t>ve</a:t>
            </a:r>
            <a:r>
              <a:rPr lang="en-GB" sz="2900" dirty="0"/>
              <a:t> </a:t>
            </a:r>
            <a:r>
              <a:rPr lang="en-GB" sz="2900" dirty="0" err="1"/>
              <a:t>ortaklıklara</a:t>
            </a:r>
            <a:r>
              <a:rPr lang="en-GB" sz="2900" dirty="0"/>
              <a:t> </a:t>
            </a:r>
            <a:r>
              <a:rPr lang="en-GB" sz="2900" dirty="0" err="1"/>
              <a:t>dayalı</a:t>
            </a:r>
            <a:r>
              <a:rPr lang="en-GB" sz="2900" dirty="0"/>
              <a:t> “</a:t>
            </a:r>
            <a:r>
              <a:rPr lang="en-GB" sz="2900" dirty="0" err="1"/>
              <a:t>çok</a:t>
            </a:r>
            <a:r>
              <a:rPr lang="en-GB" sz="2900" dirty="0"/>
              <a:t> </a:t>
            </a:r>
            <a:r>
              <a:rPr lang="en-GB" sz="2900" dirty="0" err="1"/>
              <a:t>aktörlü</a:t>
            </a:r>
            <a:r>
              <a:rPr lang="en-GB" sz="2900" dirty="0"/>
              <a:t> </a:t>
            </a:r>
            <a:r>
              <a:rPr lang="en-GB" sz="2900" dirty="0" err="1"/>
              <a:t>yönetim</a:t>
            </a:r>
            <a:r>
              <a:rPr lang="en-GB" sz="2900" dirty="0"/>
              <a:t>” </a:t>
            </a:r>
            <a:r>
              <a:rPr lang="en-GB" sz="2900" dirty="0" err="1"/>
              <a:t>anlayışını</a:t>
            </a:r>
            <a:r>
              <a:rPr lang="en-GB" sz="2900" dirty="0"/>
              <a:t> </a:t>
            </a:r>
            <a:r>
              <a:rPr lang="en-GB" sz="2900" dirty="0" err="1"/>
              <a:t>ifade</a:t>
            </a:r>
            <a:r>
              <a:rPr lang="en-GB" sz="2900" dirty="0"/>
              <a:t> </a:t>
            </a:r>
            <a:r>
              <a:rPr lang="en-GB" sz="2900" dirty="0" err="1"/>
              <a:t>etmek</a:t>
            </a:r>
            <a:r>
              <a:rPr lang="en-GB" sz="2900" dirty="0"/>
              <a:t> </a:t>
            </a:r>
            <a:r>
              <a:rPr lang="en-GB" sz="2900" dirty="0" err="1"/>
              <a:t>için</a:t>
            </a:r>
            <a:r>
              <a:rPr lang="en-GB" sz="2900" dirty="0"/>
              <a:t> </a:t>
            </a:r>
            <a:r>
              <a:rPr lang="en-GB" sz="2900" dirty="0" err="1"/>
              <a:t>yönetişim</a:t>
            </a:r>
            <a:r>
              <a:rPr lang="en-GB" sz="2900" dirty="0"/>
              <a:t> </a:t>
            </a:r>
            <a:r>
              <a:rPr lang="en-GB" sz="2900" dirty="0" err="1"/>
              <a:t>kavramı</a:t>
            </a:r>
            <a:r>
              <a:rPr lang="en-GB" sz="2900" dirty="0"/>
              <a:t> </a:t>
            </a:r>
            <a:r>
              <a:rPr lang="en-GB" sz="2900" dirty="0" err="1"/>
              <a:t>kullanılmaktadır</a:t>
            </a:r>
            <a:r>
              <a:rPr lang="en-GB" sz="2900" dirty="0"/>
              <a:t>. </a:t>
            </a:r>
            <a:r>
              <a:rPr lang="en-GB" sz="2900" dirty="0" err="1"/>
              <a:t>Yönetişim</a:t>
            </a:r>
            <a:r>
              <a:rPr lang="en-GB" sz="2900" dirty="0"/>
              <a:t> </a:t>
            </a:r>
            <a:r>
              <a:rPr lang="en-GB" sz="2900" dirty="0" err="1"/>
              <a:t>ilkesi</a:t>
            </a:r>
            <a:r>
              <a:rPr lang="en-GB" sz="2900" dirty="0"/>
              <a:t> </a:t>
            </a:r>
            <a:r>
              <a:rPr lang="en-GB" sz="2900" dirty="0" err="1"/>
              <a:t>ile</a:t>
            </a:r>
            <a:r>
              <a:rPr lang="en-GB" sz="2900" dirty="0"/>
              <a:t> </a:t>
            </a:r>
            <a:r>
              <a:rPr lang="en-GB" sz="2900" dirty="0" err="1"/>
              <a:t>kamuoyunu</a:t>
            </a:r>
            <a:r>
              <a:rPr lang="en-GB" sz="2900" dirty="0"/>
              <a:t> </a:t>
            </a:r>
            <a:r>
              <a:rPr lang="en-GB" sz="2900" dirty="0" err="1"/>
              <a:t>ilgilendiren</a:t>
            </a:r>
            <a:r>
              <a:rPr lang="en-GB" sz="2900" dirty="0"/>
              <a:t> </a:t>
            </a:r>
            <a:r>
              <a:rPr lang="en-GB" sz="2900" dirty="0" err="1"/>
              <a:t>kararların</a:t>
            </a:r>
            <a:r>
              <a:rPr lang="en-GB" sz="2900" dirty="0"/>
              <a:t> </a:t>
            </a:r>
            <a:r>
              <a:rPr lang="en-GB" sz="2900" dirty="0" err="1"/>
              <a:t>alınmasında</a:t>
            </a:r>
            <a:r>
              <a:rPr lang="en-GB" sz="2900" dirty="0"/>
              <a:t>, </a:t>
            </a:r>
            <a:r>
              <a:rPr lang="en-GB" sz="2900" dirty="0" err="1"/>
              <a:t>karardan</a:t>
            </a:r>
            <a:r>
              <a:rPr lang="en-GB" sz="2900" dirty="0"/>
              <a:t> </a:t>
            </a:r>
            <a:r>
              <a:rPr lang="en-GB" sz="2900" dirty="0" err="1"/>
              <a:t>etkilenecek</a:t>
            </a:r>
            <a:r>
              <a:rPr lang="en-GB" sz="2900" dirty="0"/>
              <a:t> </a:t>
            </a:r>
            <a:r>
              <a:rPr lang="en-GB" sz="2900" dirty="0" err="1"/>
              <a:t>tüm</a:t>
            </a:r>
            <a:r>
              <a:rPr lang="en-GB" sz="2900" dirty="0"/>
              <a:t> </a:t>
            </a:r>
            <a:r>
              <a:rPr lang="en-GB" sz="2900" dirty="0" err="1"/>
              <a:t>tarafların</a:t>
            </a:r>
            <a:r>
              <a:rPr lang="en-GB" sz="2900" dirty="0"/>
              <a:t> </a:t>
            </a:r>
            <a:r>
              <a:rPr lang="en-GB" sz="2900" dirty="0" err="1"/>
              <a:t>dahil</a:t>
            </a:r>
            <a:r>
              <a:rPr lang="en-GB" sz="2900" dirty="0"/>
              <a:t> </a:t>
            </a:r>
            <a:r>
              <a:rPr lang="en-GB" sz="2900" dirty="0" err="1"/>
              <a:t>edilmesi</a:t>
            </a:r>
            <a:r>
              <a:rPr lang="en-GB" sz="2900" dirty="0"/>
              <a:t> </a:t>
            </a:r>
            <a:r>
              <a:rPr lang="en-GB" sz="2900" dirty="0" err="1"/>
              <a:t>sağlanacak</a:t>
            </a:r>
            <a:r>
              <a:rPr lang="en-GB" sz="2900" dirty="0"/>
              <a:t>, </a:t>
            </a:r>
            <a:r>
              <a:rPr lang="en-GB" sz="2900" dirty="0" err="1"/>
              <a:t>böylece</a:t>
            </a:r>
            <a:r>
              <a:rPr lang="en-GB" sz="2900" dirty="0"/>
              <a:t> </a:t>
            </a:r>
            <a:r>
              <a:rPr lang="en-GB" sz="2900" dirty="0" err="1"/>
              <a:t>merkezi</a:t>
            </a:r>
            <a:r>
              <a:rPr lang="en-GB" sz="2900" dirty="0"/>
              <a:t> </a:t>
            </a:r>
            <a:r>
              <a:rPr lang="en-GB" sz="2900" dirty="0" err="1"/>
              <a:t>ve</a:t>
            </a:r>
            <a:r>
              <a:rPr lang="en-GB" sz="2900" dirty="0"/>
              <a:t> </a:t>
            </a:r>
            <a:r>
              <a:rPr lang="en-GB" sz="2900" dirty="0" err="1"/>
              <a:t>yerel</a:t>
            </a:r>
            <a:r>
              <a:rPr lang="en-GB" sz="2900" dirty="0"/>
              <a:t> </a:t>
            </a:r>
            <a:r>
              <a:rPr lang="en-GB" sz="2900" dirty="0" err="1"/>
              <a:t>yönetimlerin</a:t>
            </a:r>
            <a:r>
              <a:rPr lang="en-GB" sz="2900" dirty="0"/>
              <a:t> </a:t>
            </a:r>
            <a:r>
              <a:rPr lang="en-GB" sz="2900" dirty="0" err="1"/>
              <a:t>yanı</a:t>
            </a:r>
            <a:r>
              <a:rPr lang="en-GB" sz="2900" dirty="0"/>
              <a:t> </a:t>
            </a:r>
            <a:r>
              <a:rPr lang="en-GB" sz="2900" dirty="0" err="1"/>
              <a:t>sıra</a:t>
            </a:r>
            <a:r>
              <a:rPr lang="en-GB" sz="2900" dirty="0"/>
              <a:t> </a:t>
            </a:r>
            <a:r>
              <a:rPr lang="en-GB" sz="2900" dirty="0" err="1"/>
              <a:t>sivil</a:t>
            </a:r>
            <a:r>
              <a:rPr lang="en-GB" sz="2900" dirty="0"/>
              <a:t> </a:t>
            </a:r>
            <a:r>
              <a:rPr lang="en-GB" sz="2900" dirty="0" err="1"/>
              <a:t>toplum</a:t>
            </a:r>
            <a:r>
              <a:rPr lang="en-GB" sz="2900" dirty="0"/>
              <a:t> </a:t>
            </a:r>
            <a:r>
              <a:rPr lang="en-GB" sz="2900" dirty="0" err="1"/>
              <a:t>kuruluşlarının</a:t>
            </a:r>
            <a:r>
              <a:rPr lang="en-GB" sz="2900" dirty="0"/>
              <a:t> </a:t>
            </a:r>
            <a:r>
              <a:rPr lang="en-GB" sz="2900" dirty="0" err="1"/>
              <a:t>kendilerini</a:t>
            </a:r>
            <a:r>
              <a:rPr lang="en-GB" sz="2900" dirty="0"/>
              <a:t> </a:t>
            </a:r>
            <a:r>
              <a:rPr lang="en-GB" sz="2900" dirty="0" err="1"/>
              <a:t>ilgilendiren</a:t>
            </a:r>
            <a:r>
              <a:rPr lang="en-GB" sz="2900" dirty="0"/>
              <a:t> </a:t>
            </a:r>
            <a:r>
              <a:rPr lang="en-GB" sz="2900" dirty="0" err="1"/>
              <a:t>konularda</a:t>
            </a:r>
            <a:r>
              <a:rPr lang="en-GB" sz="2900" dirty="0"/>
              <a:t> </a:t>
            </a:r>
            <a:r>
              <a:rPr lang="en-GB" sz="2900" dirty="0" err="1"/>
              <a:t>söz</a:t>
            </a:r>
            <a:r>
              <a:rPr lang="en-GB" sz="2900" dirty="0"/>
              <a:t> </a:t>
            </a:r>
            <a:r>
              <a:rPr lang="en-GB" sz="2900" dirty="0" err="1"/>
              <a:t>söyleyebilmelerinin</a:t>
            </a:r>
            <a:r>
              <a:rPr lang="en-GB" sz="2900" dirty="0"/>
              <a:t> </a:t>
            </a:r>
            <a:r>
              <a:rPr lang="en-GB" sz="2900" dirty="0" err="1"/>
              <a:t>önü</a:t>
            </a:r>
            <a:r>
              <a:rPr lang="en-GB" sz="2900" dirty="0"/>
              <a:t> </a:t>
            </a:r>
            <a:r>
              <a:rPr lang="en-GB" sz="2900" dirty="0" err="1"/>
              <a:t>açılmış</a:t>
            </a:r>
            <a:r>
              <a:rPr lang="en-GB" sz="2900" dirty="0"/>
              <a:t> </a:t>
            </a:r>
            <a:r>
              <a:rPr lang="en-GB" sz="2900" dirty="0" err="1"/>
              <a:t>olacaktır</a:t>
            </a:r>
            <a:r>
              <a:rPr lang="en-GB" sz="2900" dirty="0"/>
              <a:t>. (</a:t>
            </a:r>
            <a:r>
              <a:rPr lang="en-GB" sz="2900" dirty="0" err="1"/>
              <a:t>Uğur</a:t>
            </a:r>
            <a:r>
              <a:rPr lang="en-GB" sz="2900" dirty="0"/>
              <a:t>, 1997:77) </a:t>
            </a:r>
            <a:r>
              <a:rPr lang="en-GB" sz="2900" dirty="0" err="1"/>
              <a:t>Yönetişim</a:t>
            </a:r>
            <a:r>
              <a:rPr lang="en-GB" sz="2900" dirty="0"/>
              <a:t>, </a:t>
            </a:r>
            <a:r>
              <a:rPr lang="en-GB" sz="2900" dirty="0" err="1"/>
              <a:t>bir</a:t>
            </a:r>
            <a:r>
              <a:rPr lang="en-GB" sz="2900" dirty="0"/>
              <a:t> </a:t>
            </a:r>
            <a:r>
              <a:rPr lang="en-GB" sz="2900" dirty="0" err="1"/>
              <a:t>grubun</a:t>
            </a:r>
            <a:r>
              <a:rPr lang="en-GB" sz="2900" dirty="0"/>
              <a:t> </a:t>
            </a:r>
            <a:r>
              <a:rPr lang="en-GB" sz="2900" dirty="0" err="1"/>
              <a:t>ortak</a:t>
            </a:r>
            <a:r>
              <a:rPr lang="en-GB" sz="2900" dirty="0"/>
              <a:t> </a:t>
            </a:r>
            <a:r>
              <a:rPr lang="en-GB" sz="2900" dirty="0" err="1"/>
              <a:t>faaliyetlerini</a:t>
            </a:r>
            <a:r>
              <a:rPr lang="en-GB" sz="2900" dirty="0"/>
              <a:t> </a:t>
            </a:r>
            <a:r>
              <a:rPr lang="en-GB" sz="2900" dirty="0" err="1"/>
              <a:t>yönlendiren</a:t>
            </a:r>
            <a:r>
              <a:rPr lang="en-GB" sz="2900" dirty="0"/>
              <a:t> </a:t>
            </a:r>
            <a:r>
              <a:rPr lang="en-GB" sz="2900" dirty="0" err="1"/>
              <a:t>ve</a:t>
            </a:r>
            <a:r>
              <a:rPr lang="en-GB" sz="2900" dirty="0"/>
              <a:t> </a:t>
            </a:r>
            <a:r>
              <a:rPr lang="en-GB" sz="2900" dirty="0" err="1"/>
              <a:t>sınırlandıran</a:t>
            </a:r>
            <a:r>
              <a:rPr lang="en-GB" sz="2900" dirty="0"/>
              <a:t> hem </a:t>
            </a:r>
            <a:r>
              <a:rPr lang="en-GB" sz="2900" dirty="0" err="1"/>
              <a:t>resmi</a:t>
            </a:r>
            <a:r>
              <a:rPr lang="en-GB" sz="2900" dirty="0"/>
              <a:t> hem de </a:t>
            </a:r>
            <a:r>
              <a:rPr lang="en-GB" sz="2900" dirty="0" err="1"/>
              <a:t>gayri</a:t>
            </a:r>
            <a:r>
              <a:rPr lang="en-GB" sz="2900" dirty="0"/>
              <a:t> </a:t>
            </a:r>
            <a:r>
              <a:rPr lang="en-GB" sz="2900" dirty="0" err="1"/>
              <a:t>resmi</a:t>
            </a:r>
            <a:r>
              <a:rPr lang="en-GB" sz="2900" dirty="0"/>
              <a:t> </a:t>
            </a:r>
            <a:r>
              <a:rPr lang="en-GB" sz="2900" dirty="0" err="1"/>
              <a:t>süreçleri</a:t>
            </a:r>
            <a:r>
              <a:rPr lang="en-GB" sz="2900" dirty="0"/>
              <a:t> </a:t>
            </a:r>
            <a:r>
              <a:rPr lang="en-GB" sz="2900" dirty="0" err="1"/>
              <a:t>ve</a:t>
            </a:r>
            <a:r>
              <a:rPr lang="en-GB" sz="2900" dirty="0"/>
              <a:t> </a:t>
            </a:r>
            <a:r>
              <a:rPr lang="en-GB" sz="2900" dirty="0" err="1"/>
              <a:t>kurumları</a:t>
            </a:r>
            <a:r>
              <a:rPr lang="en-GB" sz="2900" dirty="0"/>
              <a:t> </a:t>
            </a:r>
            <a:r>
              <a:rPr lang="en-GB" sz="2900" dirty="0" err="1"/>
              <a:t>ifade</a:t>
            </a:r>
            <a:r>
              <a:rPr lang="en-GB" sz="2900" dirty="0"/>
              <a:t> </a:t>
            </a:r>
            <a:r>
              <a:rPr lang="en-GB" sz="2900" dirty="0" err="1"/>
              <a:t>eder</a:t>
            </a:r>
            <a:r>
              <a:rPr lang="en-GB" sz="2900" dirty="0"/>
              <a:t>. </a:t>
            </a:r>
            <a:endParaRPr lang="tr-TR" sz="2900" dirty="0" smtClean="0"/>
          </a:p>
          <a:p>
            <a:pPr marL="285750" indent="-285750">
              <a:buFont typeface="Arial" panose="020B0604020202020204" pitchFamily="34" charset="0"/>
              <a:buChar char="•"/>
            </a:pPr>
            <a:r>
              <a:rPr lang="en-GB" sz="2900" dirty="0" err="1" smtClean="0"/>
              <a:t>Hükümet</a:t>
            </a:r>
            <a:r>
              <a:rPr lang="en-GB" sz="2900" dirty="0" smtClean="0"/>
              <a:t> </a:t>
            </a:r>
            <a:r>
              <a:rPr lang="en-GB" sz="2900" dirty="0" err="1"/>
              <a:t>onun</a:t>
            </a:r>
            <a:r>
              <a:rPr lang="en-GB" sz="2900" dirty="0"/>
              <a:t>, </a:t>
            </a:r>
            <a:r>
              <a:rPr lang="en-GB" sz="2900" dirty="0" err="1"/>
              <a:t>yetki</a:t>
            </a:r>
            <a:r>
              <a:rPr lang="en-GB" sz="2900" dirty="0"/>
              <a:t> </a:t>
            </a:r>
            <a:r>
              <a:rPr lang="en-GB" sz="2900" dirty="0" err="1"/>
              <a:t>ile</a:t>
            </a:r>
            <a:r>
              <a:rPr lang="en-GB" sz="2900" dirty="0"/>
              <a:t> </a:t>
            </a:r>
            <a:r>
              <a:rPr lang="en-GB" sz="2900" dirty="0" err="1"/>
              <a:t>hareket</a:t>
            </a:r>
            <a:r>
              <a:rPr lang="en-GB" sz="2900" dirty="0"/>
              <a:t> </a:t>
            </a:r>
            <a:r>
              <a:rPr lang="en-GB" sz="2900" dirty="0" err="1"/>
              <a:t>eden</a:t>
            </a:r>
            <a:r>
              <a:rPr lang="en-GB" sz="2900" dirty="0"/>
              <a:t> </a:t>
            </a:r>
            <a:r>
              <a:rPr lang="en-GB" sz="2900" dirty="0" err="1"/>
              <a:t>ve</a:t>
            </a:r>
            <a:r>
              <a:rPr lang="en-GB" sz="2900" dirty="0"/>
              <a:t> </a:t>
            </a:r>
            <a:r>
              <a:rPr lang="en-GB" sz="2900" dirty="0" err="1"/>
              <a:t>resmi</a:t>
            </a:r>
            <a:r>
              <a:rPr lang="en-GB" sz="2900" dirty="0"/>
              <a:t> 2 </a:t>
            </a:r>
            <a:r>
              <a:rPr lang="en-GB" sz="2900" dirty="0" err="1"/>
              <a:t>yükümlülükler</a:t>
            </a:r>
            <a:r>
              <a:rPr lang="en-GB" sz="2900" dirty="0"/>
              <a:t> </a:t>
            </a:r>
            <a:r>
              <a:rPr lang="en-GB" sz="2900" dirty="0" err="1"/>
              <a:t>yaratan</a:t>
            </a:r>
            <a:r>
              <a:rPr lang="en-GB" sz="2900" dirty="0"/>
              <a:t> alt </a:t>
            </a:r>
            <a:r>
              <a:rPr lang="en-GB" sz="2900" dirty="0" err="1"/>
              <a:t>kümesidir</a:t>
            </a:r>
            <a:r>
              <a:rPr lang="en-GB" sz="2900" dirty="0"/>
              <a:t>. Bu </a:t>
            </a:r>
            <a:r>
              <a:rPr lang="en-GB" sz="2900" dirty="0" err="1"/>
              <a:t>bağlamda</a:t>
            </a:r>
            <a:r>
              <a:rPr lang="en-GB" sz="2900" dirty="0"/>
              <a:t> </a:t>
            </a:r>
            <a:r>
              <a:rPr lang="en-GB" sz="2900" dirty="0" err="1"/>
              <a:t>yönetişimin</a:t>
            </a:r>
            <a:r>
              <a:rPr lang="en-GB" sz="2900" dirty="0"/>
              <a:t> </a:t>
            </a:r>
            <a:r>
              <a:rPr lang="en-GB" sz="2900" dirty="0" err="1"/>
              <a:t>mutlaka</a:t>
            </a:r>
            <a:r>
              <a:rPr lang="en-GB" sz="2900" dirty="0"/>
              <a:t> </a:t>
            </a:r>
            <a:r>
              <a:rPr lang="en-GB" sz="2900" dirty="0" err="1"/>
              <a:t>hükümetler</a:t>
            </a:r>
            <a:r>
              <a:rPr lang="en-GB" sz="2900" dirty="0"/>
              <a:t> </a:t>
            </a:r>
            <a:r>
              <a:rPr lang="en-GB" sz="2900" dirty="0" err="1"/>
              <a:t>tarafından</a:t>
            </a:r>
            <a:r>
              <a:rPr lang="en-GB" sz="2900" dirty="0"/>
              <a:t> </a:t>
            </a:r>
            <a:r>
              <a:rPr lang="en-GB" sz="2900" dirty="0" err="1"/>
              <a:t>yürütülmesine</a:t>
            </a:r>
            <a:r>
              <a:rPr lang="en-GB" sz="2900" dirty="0"/>
              <a:t> </a:t>
            </a:r>
            <a:r>
              <a:rPr lang="en-GB" sz="2900" dirty="0" err="1"/>
              <a:t>gerek</a:t>
            </a:r>
            <a:r>
              <a:rPr lang="en-GB" sz="2900" dirty="0"/>
              <a:t> </a:t>
            </a:r>
            <a:r>
              <a:rPr lang="en-GB" sz="2900" dirty="0" err="1"/>
              <a:t>yoktur</a:t>
            </a:r>
            <a:r>
              <a:rPr lang="en-GB" sz="2900" dirty="0"/>
              <a:t>. </a:t>
            </a:r>
            <a:r>
              <a:rPr lang="en-GB" sz="2900" dirty="0" err="1"/>
              <a:t>Özel</a:t>
            </a:r>
            <a:r>
              <a:rPr lang="en-GB" sz="2900" dirty="0"/>
              <a:t> </a:t>
            </a:r>
            <a:r>
              <a:rPr lang="en-GB" sz="2900" dirty="0" err="1"/>
              <a:t>şirketler</a:t>
            </a:r>
            <a:r>
              <a:rPr lang="en-GB" sz="2900" dirty="0"/>
              <a:t>, </a:t>
            </a:r>
            <a:r>
              <a:rPr lang="tr-TR" sz="2900" dirty="0" smtClean="0"/>
              <a:t>vakıflar, </a:t>
            </a:r>
            <a:r>
              <a:rPr lang="en-GB" sz="2900" dirty="0" err="1" smtClean="0"/>
              <a:t>ernekler</a:t>
            </a:r>
            <a:r>
              <a:rPr lang="en-GB" sz="2900" dirty="0"/>
              <a:t>, </a:t>
            </a:r>
            <a:r>
              <a:rPr lang="en-GB" sz="2900" dirty="0" err="1"/>
              <a:t>sivil</a:t>
            </a:r>
            <a:r>
              <a:rPr lang="en-GB" sz="2900" dirty="0"/>
              <a:t> </a:t>
            </a:r>
            <a:r>
              <a:rPr lang="en-GB" sz="2900" dirty="0" err="1"/>
              <a:t>toplum</a:t>
            </a:r>
            <a:r>
              <a:rPr lang="en-GB" sz="2900" dirty="0"/>
              <a:t> </a:t>
            </a:r>
            <a:r>
              <a:rPr lang="en-GB" sz="2900" dirty="0" err="1"/>
              <a:t>kuruluşları</a:t>
            </a:r>
            <a:r>
              <a:rPr lang="en-GB" sz="2900" dirty="0"/>
              <a:t> (STK) </a:t>
            </a:r>
            <a:r>
              <a:rPr lang="en-GB" sz="2900" dirty="0" err="1"/>
              <a:t>ve</a:t>
            </a:r>
            <a:r>
              <a:rPr lang="en-GB" sz="2900" dirty="0"/>
              <a:t> </a:t>
            </a:r>
            <a:r>
              <a:rPr lang="en-GB" sz="2900" dirty="0" err="1"/>
              <a:t>STK'ların</a:t>
            </a:r>
            <a:r>
              <a:rPr lang="en-GB" sz="2900" dirty="0"/>
              <a:t> </a:t>
            </a:r>
            <a:r>
              <a:rPr lang="en-GB" sz="2900" dirty="0" err="1"/>
              <a:t>dernekleri</a:t>
            </a:r>
            <a:r>
              <a:rPr lang="en-GB" sz="2900" dirty="0"/>
              <a:t>, </a:t>
            </a:r>
            <a:r>
              <a:rPr lang="en-GB" sz="2900" dirty="0" err="1"/>
              <a:t>çoğunlukla</a:t>
            </a:r>
            <a:r>
              <a:rPr lang="en-GB" sz="2900" dirty="0"/>
              <a:t> </a:t>
            </a:r>
            <a:r>
              <a:rPr lang="en-GB" sz="2900" dirty="0" err="1"/>
              <a:t>hükümet</a:t>
            </a:r>
            <a:r>
              <a:rPr lang="en-GB" sz="2900" dirty="0"/>
              <a:t> </a:t>
            </a:r>
            <a:r>
              <a:rPr lang="en-GB" sz="2900" dirty="0" err="1"/>
              <a:t>organları</a:t>
            </a:r>
            <a:r>
              <a:rPr lang="en-GB" sz="2900" dirty="0"/>
              <a:t> </a:t>
            </a:r>
            <a:r>
              <a:rPr lang="en-GB" sz="2900" dirty="0" err="1"/>
              <a:t>ile</a:t>
            </a:r>
            <a:r>
              <a:rPr lang="en-GB" sz="2900" dirty="0"/>
              <a:t> </a:t>
            </a:r>
            <a:r>
              <a:rPr lang="en-GB" sz="2900" dirty="0" err="1"/>
              <a:t>birlikte</a:t>
            </a:r>
            <a:r>
              <a:rPr lang="en-GB" sz="2900" dirty="0"/>
              <a:t> </a:t>
            </a:r>
            <a:r>
              <a:rPr lang="en-GB" sz="2900" dirty="0" err="1"/>
              <a:t>bazen</a:t>
            </a:r>
            <a:r>
              <a:rPr lang="en-GB" sz="2900" dirty="0"/>
              <a:t> de </a:t>
            </a:r>
            <a:r>
              <a:rPr lang="en-GB" sz="2900" dirty="0" err="1"/>
              <a:t>hükümet</a:t>
            </a:r>
            <a:r>
              <a:rPr lang="en-GB" sz="2900" dirty="0"/>
              <a:t> </a:t>
            </a:r>
            <a:r>
              <a:rPr lang="en-GB" sz="2900" dirty="0" err="1"/>
              <a:t>yetkisi</a:t>
            </a:r>
            <a:r>
              <a:rPr lang="en-GB" sz="2900" dirty="0"/>
              <a:t> </a:t>
            </a:r>
            <a:r>
              <a:rPr lang="en-GB" sz="2900" dirty="0" err="1"/>
              <a:t>olmadan</a:t>
            </a:r>
            <a:r>
              <a:rPr lang="en-GB" sz="2900" dirty="0"/>
              <a:t> </a:t>
            </a:r>
            <a:r>
              <a:rPr lang="en-GB" sz="2900" dirty="0" err="1"/>
              <a:t>yönetişim</a:t>
            </a:r>
            <a:r>
              <a:rPr lang="en-GB" sz="2900" dirty="0"/>
              <a:t> </a:t>
            </a:r>
            <a:r>
              <a:rPr lang="en-GB" sz="2900" dirty="0" err="1"/>
              <a:t>oluşturmak</a:t>
            </a:r>
            <a:r>
              <a:rPr lang="en-GB" sz="2900" dirty="0"/>
              <a:t> </a:t>
            </a:r>
            <a:r>
              <a:rPr lang="en-GB" sz="2900" dirty="0" err="1"/>
              <a:t>için</a:t>
            </a:r>
            <a:r>
              <a:rPr lang="en-GB" sz="2900" dirty="0"/>
              <a:t> </a:t>
            </a:r>
            <a:r>
              <a:rPr lang="en-GB" sz="2900" dirty="0" err="1"/>
              <a:t>faaliyette</a:t>
            </a:r>
            <a:r>
              <a:rPr lang="en-GB" sz="2900" dirty="0"/>
              <a:t> </a:t>
            </a:r>
            <a:r>
              <a:rPr lang="en-GB" sz="2900" dirty="0" err="1"/>
              <a:t>bulunurlar</a:t>
            </a:r>
            <a:r>
              <a:rPr lang="en-GB" sz="2900" dirty="0"/>
              <a:t> (</a:t>
            </a:r>
            <a:r>
              <a:rPr lang="en-GB" sz="2900" dirty="0" err="1"/>
              <a:t>Akt</a:t>
            </a:r>
            <a:r>
              <a:rPr lang="en-GB" sz="2900" dirty="0"/>
              <a:t>. </a:t>
            </a:r>
            <a:r>
              <a:rPr lang="en-GB" sz="2900" dirty="0" err="1"/>
              <a:t>Kaygısız</a:t>
            </a:r>
            <a:r>
              <a:rPr lang="en-GB" sz="2900" dirty="0"/>
              <a:t>, 2017: 67). </a:t>
            </a:r>
            <a:endParaRPr lang="tr-TR" sz="2900" dirty="0" smtClean="0"/>
          </a:p>
          <a:p>
            <a:pPr marL="285750" indent="-285750">
              <a:buFont typeface="Arial" panose="020B0604020202020204" pitchFamily="34" charset="0"/>
              <a:buChar char="•"/>
            </a:pPr>
            <a:r>
              <a:rPr lang="en-GB" sz="2900" dirty="0" err="1" smtClean="0"/>
              <a:t>Yönetim</a:t>
            </a:r>
            <a:r>
              <a:rPr lang="en-GB" sz="2900" dirty="0" smtClean="0"/>
              <a:t> </a:t>
            </a:r>
            <a:r>
              <a:rPr lang="en-GB" sz="2900" dirty="0" err="1"/>
              <a:t>olgusu</a:t>
            </a:r>
            <a:r>
              <a:rPr lang="en-GB" sz="2900" dirty="0"/>
              <a:t> </a:t>
            </a:r>
            <a:r>
              <a:rPr lang="en-GB" sz="2900" dirty="0" err="1"/>
              <a:t>toplumsal</a:t>
            </a:r>
            <a:r>
              <a:rPr lang="en-GB" sz="2900" dirty="0"/>
              <a:t> </a:t>
            </a:r>
            <a:r>
              <a:rPr lang="en-GB" sz="2900" dirty="0" err="1"/>
              <a:t>yaşam</a:t>
            </a:r>
            <a:r>
              <a:rPr lang="en-GB" sz="2900" dirty="0"/>
              <a:t> </a:t>
            </a:r>
            <a:r>
              <a:rPr lang="en-GB" sz="2900" dirty="0" err="1"/>
              <a:t>içinde</a:t>
            </a:r>
            <a:r>
              <a:rPr lang="en-GB" sz="2900" dirty="0"/>
              <a:t> </a:t>
            </a:r>
            <a:r>
              <a:rPr lang="en-GB" sz="2900" dirty="0" err="1"/>
              <a:t>küçük</a:t>
            </a:r>
            <a:r>
              <a:rPr lang="en-GB" sz="2900" dirty="0"/>
              <a:t> </a:t>
            </a:r>
            <a:r>
              <a:rPr lang="en-GB" sz="2900" dirty="0" err="1"/>
              <a:t>büyük</a:t>
            </a:r>
            <a:r>
              <a:rPr lang="en-GB" sz="2900" dirty="0"/>
              <a:t> </a:t>
            </a:r>
            <a:r>
              <a:rPr lang="en-GB" sz="2900" dirty="0" err="1"/>
              <a:t>tüm</a:t>
            </a:r>
            <a:r>
              <a:rPr lang="en-GB" sz="2900" dirty="0"/>
              <a:t> </a:t>
            </a:r>
            <a:r>
              <a:rPr lang="en-GB" sz="2900" dirty="0" err="1"/>
              <a:t>gruplarda</a:t>
            </a:r>
            <a:r>
              <a:rPr lang="en-GB" sz="2900" dirty="0"/>
              <a:t>, </a:t>
            </a:r>
            <a:r>
              <a:rPr lang="en-GB" sz="2900" dirty="0" err="1"/>
              <a:t>biçimsel</a:t>
            </a:r>
            <a:r>
              <a:rPr lang="en-GB" sz="2900" dirty="0"/>
              <a:t> </a:t>
            </a:r>
            <a:r>
              <a:rPr lang="en-GB" sz="2900" dirty="0" err="1"/>
              <a:t>ya</a:t>
            </a:r>
            <a:r>
              <a:rPr lang="en-GB" sz="2900" dirty="0"/>
              <a:t> da </a:t>
            </a:r>
            <a:r>
              <a:rPr lang="en-GB" sz="2900" dirty="0" err="1"/>
              <a:t>biçimsel</a:t>
            </a:r>
            <a:r>
              <a:rPr lang="en-GB" sz="2900" dirty="0"/>
              <a:t> </a:t>
            </a:r>
            <a:r>
              <a:rPr lang="en-GB" sz="2900" dirty="0" err="1"/>
              <a:t>olmayan</a:t>
            </a:r>
            <a:r>
              <a:rPr lang="en-GB" sz="2900" dirty="0"/>
              <a:t> </a:t>
            </a:r>
            <a:r>
              <a:rPr lang="en-GB" sz="2900" dirty="0" err="1"/>
              <a:t>gruplarda</a:t>
            </a:r>
            <a:r>
              <a:rPr lang="en-GB" sz="2900" dirty="0"/>
              <a:t>, </a:t>
            </a:r>
            <a:r>
              <a:rPr lang="en-GB" sz="2900" dirty="0" err="1"/>
              <a:t>başkalarını</a:t>
            </a:r>
            <a:r>
              <a:rPr lang="en-GB" sz="2900" dirty="0"/>
              <a:t> </a:t>
            </a:r>
            <a:r>
              <a:rPr lang="en-GB" sz="2900" dirty="0" err="1"/>
              <a:t>etkilemek</a:t>
            </a:r>
            <a:r>
              <a:rPr lang="en-GB" sz="2900" dirty="0"/>
              <a:t> </a:t>
            </a:r>
            <a:r>
              <a:rPr lang="en-GB" sz="2900" dirty="0" err="1"/>
              <a:t>ya</a:t>
            </a:r>
            <a:r>
              <a:rPr lang="en-GB" sz="2900" dirty="0"/>
              <a:t> da </a:t>
            </a:r>
            <a:r>
              <a:rPr lang="en-GB" sz="2900" dirty="0" err="1"/>
              <a:t>başkalarıyla</a:t>
            </a:r>
            <a:r>
              <a:rPr lang="en-GB" sz="2900" dirty="0"/>
              <a:t> </a:t>
            </a:r>
            <a:r>
              <a:rPr lang="en-GB" sz="2900" dirty="0" err="1"/>
              <a:t>iş</a:t>
            </a:r>
            <a:r>
              <a:rPr lang="en-GB" sz="2900" dirty="0"/>
              <a:t> </a:t>
            </a:r>
            <a:r>
              <a:rPr lang="en-GB" sz="2900" dirty="0" err="1"/>
              <a:t>birliği</a:t>
            </a:r>
            <a:r>
              <a:rPr lang="en-GB" sz="2900" dirty="0"/>
              <a:t> </a:t>
            </a:r>
            <a:r>
              <a:rPr lang="en-GB" sz="2900" dirty="0" err="1"/>
              <a:t>yaparak</a:t>
            </a:r>
            <a:r>
              <a:rPr lang="en-GB" sz="2900" dirty="0"/>
              <a:t> belli </a:t>
            </a:r>
            <a:r>
              <a:rPr lang="en-GB" sz="2900" dirty="0" err="1"/>
              <a:t>amaç</a:t>
            </a:r>
            <a:r>
              <a:rPr lang="en-GB" sz="2900" dirty="0"/>
              <a:t>/</a:t>
            </a:r>
            <a:r>
              <a:rPr lang="en-GB" sz="2900" dirty="0" err="1"/>
              <a:t>amaçları</a:t>
            </a:r>
            <a:r>
              <a:rPr lang="en-GB" sz="2900" dirty="0"/>
              <a:t> </a:t>
            </a:r>
            <a:r>
              <a:rPr lang="en-GB" sz="2900" dirty="0" err="1"/>
              <a:t>gerçekleştirmek</a:t>
            </a:r>
            <a:r>
              <a:rPr lang="en-GB" sz="2900" dirty="0"/>
              <a:t> </a:t>
            </a:r>
            <a:r>
              <a:rPr lang="en-GB" sz="2900" dirty="0" err="1"/>
              <a:t>için</a:t>
            </a:r>
            <a:r>
              <a:rPr lang="en-GB" sz="2900" dirty="0"/>
              <a:t> </a:t>
            </a:r>
            <a:r>
              <a:rPr lang="en-GB" sz="2900" dirty="0" err="1"/>
              <a:t>yürütülen</a:t>
            </a:r>
            <a:r>
              <a:rPr lang="en-GB" sz="2900" dirty="0"/>
              <a:t> </a:t>
            </a:r>
            <a:r>
              <a:rPr lang="en-GB" sz="2900" dirty="0" err="1"/>
              <a:t>faaliyetleri</a:t>
            </a:r>
            <a:r>
              <a:rPr lang="en-GB" sz="2900" dirty="0"/>
              <a:t> </a:t>
            </a:r>
            <a:r>
              <a:rPr lang="en-GB" sz="2900" dirty="0" err="1"/>
              <a:t>anlatmaktadır</a:t>
            </a:r>
            <a:r>
              <a:rPr lang="en-GB" sz="2900" dirty="0"/>
              <a:t>. </a:t>
            </a:r>
            <a:r>
              <a:rPr lang="en-GB" sz="2900" dirty="0" err="1"/>
              <a:t>Kısaca</a:t>
            </a:r>
            <a:r>
              <a:rPr lang="en-GB" sz="2900" dirty="0"/>
              <a:t> </a:t>
            </a:r>
            <a:r>
              <a:rPr lang="en-GB" sz="2900" dirty="0" err="1"/>
              <a:t>yönetişim</a:t>
            </a:r>
            <a:r>
              <a:rPr lang="en-GB" sz="2900" dirty="0"/>
              <a:t>; en </a:t>
            </a:r>
            <a:r>
              <a:rPr lang="en-GB" sz="2900" dirty="0" err="1"/>
              <a:t>küçük</a:t>
            </a:r>
            <a:r>
              <a:rPr lang="en-GB" sz="2900" dirty="0"/>
              <a:t> </a:t>
            </a:r>
            <a:r>
              <a:rPr lang="en-GB" sz="2900" dirty="0" err="1"/>
              <a:t>sosyal</a:t>
            </a:r>
            <a:r>
              <a:rPr lang="en-GB" sz="2900" dirty="0"/>
              <a:t> </a:t>
            </a:r>
            <a:r>
              <a:rPr lang="en-GB" sz="2900" dirty="0" err="1"/>
              <a:t>birim</a:t>
            </a:r>
            <a:r>
              <a:rPr lang="en-GB" sz="2900" dirty="0"/>
              <a:t> </a:t>
            </a:r>
            <a:r>
              <a:rPr lang="en-GB" sz="2900" dirty="0" err="1"/>
              <a:t>aileden</a:t>
            </a:r>
            <a:r>
              <a:rPr lang="en-GB" sz="2900" dirty="0"/>
              <a:t> </a:t>
            </a:r>
            <a:r>
              <a:rPr lang="en-GB" sz="2900" dirty="0" err="1"/>
              <a:t>başlayarak</a:t>
            </a:r>
            <a:r>
              <a:rPr lang="en-GB" sz="2900" dirty="0"/>
              <a:t> en </a:t>
            </a:r>
            <a:r>
              <a:rPr lang="en-GB" sz="2900" dirty="0" err="1"/>
              <a:t>büyük</a:t>
            </a:r>
            <a:r>
              <a:rPr lang="en-GB" sz="2900" dirty="0"/>
              <a:t> </a:t>
            </a:r>
            <a:r>
              <a:rPr lang="en-GB" sz="2900" dirty="0" err="1"/>
              <a:t>siyasal</a:t>
            </a:r>
            <a:r>
              <a:rPr lang="en-GB" sz="2900" dirty="0"/>
              <a:t> </a:t>
            </a:r>
            <a:r>
              <a:rPr lang="en-GB" sz="2900" dirty="0" err="1"/>
              <a:t>otorite</a:t>
            </a:r>
            <a:r>
              <a:rPr lang="en-GB" sz="2900" dirty="0"/>
              <a:t> </a:t>
            </a:r>
            <a:r>
              <a:rPr lang="en-GB" sz="2900" dirty="0" err="1"/>
              <a:t>devlete</a:t>
            </a:r>
            <a:r>
              <a:rPr lang="en-GB" sz="2900" dirty="0"/>
              <a:t> </a:t>
            </a:r>
            <a:r>
              <a:rPr lang="en-GB" sz="2900" dirty="0" err="1"/>
              <a:t>kadar</a:t>
            </a:r>
            <a:r>
              <a:rPr lang="en-GB" sz="2900" dirty="0"/>
              <a:t> </a:t>
            </a:r>
            <a:r>
              <a:rPr lang="en-GB" sz="2900" dirty="0" err="1"/>
              <a:t>farklı</a:t>
            </a:r>
            <a:r>
              <a:rPr lang="en-GB" sz="2900" dirty="0"/>
              <a:t> </a:t>
            </a:r>
            <a:r>
              <a:rPr lang="en-GB" sz="2900" dirty="0" err="1"/>
              <a:t>düzeylerde</a:t>
            </a:r>
            <a:r>
              <a:rPr lang="en-GB" sz="2900" dirty="0"/>
              <a:t> </a:t>
            </a:r>
            <a:r>
              <a:rPr lang="en-GB" sz="2900" dirty="0" err="1"/>
              <a:t>yürütülen</a:t>
            </a:r>
            <a:r>
              <a:rPr lang="en-GB" sz="2900" dirty="0"/>
              <a:t> </a:t>
            </a:r>
            <a:r>
              <a:rPr lang="en-GB" sz="2900" dirty="0" err="1"/>
              <a:t>faaliyetler</a:t>
            </a:r>
            <a:r>
              <a:rPr lang="en-GB" sz="2900" dirty="0"/>
              <a:t> </a:t>
            </a:r>
            <a:r>
              <a:rPr lang="en-GB" sz="2900" dirty="0" err="1"/>
              <a:t>bütünü</a:t>
            </a:r>
            <a:r>
              <a:rPr lang="en-GB" sz="2900" dirty="0"/>
              <a:t> </a:t>
            </a:r>
            <a:r>
              <a:rPr lang="en-GB" sz="2900" dirty="0" err="1"/>
              <a:t>olarak</a:t>
            </a:r>
            <a:r>
              <a:rPr lang="en-GB" sz="2900" dirty="0"/>
              <a:t> </a:t>
            </a:r>
            <a:r>
              <a:rPr lang="en-GB" sz="2900" dirty="0" err="1"/>
              <a:t>tanımlanabilir</a:t>
            </a:r>
            <a:r>
              <a:rPr lang="en-GB" sz="2900" dirty="0"/>
              <a:t> (</a:t>
            </a:r>
            <a:r>
              <a:rPr lang="en-GB" sz="2900" dirty="0" err="1"/>
              <a:t>Batal</a:t>
            </a:r>
            <a:r>
              <a:rPr lang="en-GB" sz="2900" dirty="0"/>
              <a:t>, 2010). </a:t>
            </a:r>
            <a:endParaRPr lang="tr-TR" sz="2900" dirty="0"/>
          </a:p>
          <a:p>
            <a:endParaRPr lang="tr-TR" dirty="0"/>
          </a:p>
        </p:txBody>
      </p:sp>
      <p:pic>
        <p:nvPicPr>
          <p:cNvPr id="5" name="Resim 4" descr="Akıllı Şehir Çözümlerinde Dünya Ne Durumda? – Teknotorite.com"/>
          <p:cNvPicPr/>
          <p:nvPr/>
        </p:nvPicPr>
        <p:blipFill>
          <a:blip r:embed="rId2">
            <a:extLst>
              <a:ext uri="{28A0092B-C50C-407E-A947-70E740481C1C}">
                <a14:useLocalDpi xmlns:a14="http://schemas.microsoft.com/office/drawing/2010/main" val="0"/>
              </a:ext>
            </a:extLst>
          </a:blip>
          <a:srcRect/>
          <a:stretch>
            <a:fillRect/>
          </a:stretch>
        </p:blipFill>
        <p:spPr bwMode="auto">
          <a:xfrm>
            <a:off x="4778062" y="1718894"/>
            <a:ext cx="3142445" cy="4609129"/>
          </a:xfrm>
          <a:prstGeom prst="rect">
            <a:avLst/>
          </a:prstGeom>
          <a:noFill/>
          <a:ln>
            <a:noFill/>
          </a:ln>
        </p:spPr>
      </p:pic>
    </p:spTree>
    <p:extLst>
      <p:ext uri="{BB962C8B-B14F-4D97-AF65-F5344CB8AC3E}">
        <p14:creationId xmlns:p14="http://schemas.microsoft.com/office/powerpoint/2010/main" val="2961275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347295" y="506909"/>
            <a:ext cx="7814066" cy="5220956"/>
          </a:xfrm>
        </p:spPr>
        <p:txBody>
          <a:bodyPr>
            <a:noAutofit/>
          </a:bodyPr>
          <a:lstStyle/>
          <a:p>
            <a:pPr marL="457200" lvl="1" indent="0">
              <a:buNone/>
            </a:pPr>
            <a:r>
              <a:rPr lang="en-GB" b="1" dirty="0" smtClean="0"/>
              <a:t>AKILLI </a:t>
            </a:r>
            <a:r>
              <a:rPr lang="en-GB" b="1" dirty="0"/>
              <a:t>ŞEHİR </a:t>
            </a:r>
            <a:r>
              <a:rPr lang="en-GB" b="1" dirty="0" smtClean="0"/>
              <a:t>YÖNETİŞİMİ</a:t>
            </a:r>
            <a:r>
              <a:rPr lang="tr-TR" b="1" dirty="0" smtClean="0"/>
              <a:t> </a:t>
            </a:r>
            <a:r>
              <a:rPr lang="tr-TR" b="1" dirty="0" smtClean="0"/>
              <a:t>UYGULAMALARI - 3</a:t>
            </a:r>
            <a:r>
              <a:rPr lang="en-GB" dirty="0"/>
              <a:t/>
            </a:r>
            <a:br>
              <a:rPr lang="en-GB" dirty="0"/>
            </a:br>
            <a:r>
              <a:rPr lang="tr-TR" sz="1400" b="1" dirty="0" smtClean="0"/>
              <a:t>3</a:t>
            </a:r>
            <a:r>
              <a:rPr lang="tr-TR" sz="1400" b="1" dirty="0" smtClean="0"/>
              <a:t>. </a:t>
            </a:r>
            <a:r>
              <a:rPr lang="en-GB" sz="1400" b="1" dirty="0" err="1" smtClean="0"/>
              <a:t>Akıllı</a:t>
            </a:r>
            <a:r>
              <a:rPr lang="en-GB" sz="1400" b="1" dirty="0" smtClean="0"/>
              <a:t> </a:t>
            </a:r>
            <a:r>
              <a:rPr lang="en-GB" sz="1400" b="1" dirty="0" err="1" smtClean="0"/>
              <a:t>Ulaşım</a:t>
            </a:r>
            <a:r>
              <a:rPr lang="tr-TR" sz="1400" b="1" dirty="0" smtClean="0"/>
              <a:t> : </a:t>
            </a:r>
            <a:r>
              <a:rPr lang="en-GB" sz="1400" b="0" dirty="0" err="1" smtClean="0"/>
              <a:t>Çeşitli</a:t>
            </a:r>
            <a:r>
              <a:rPr lang="en-GB" sz="1400" b="0" dirty="0" smtClean="0"/>
              <a:t> </a:t>
            </a:r>
            <a:r>
              <a:rPr lang="en-GB" sz="1400" b="0" dirty="0" err="1"/>
              <a:t>uygulamalar</a:t>
            </a:r>
            <a:r>
              <a:rPr lang="en-GB" sz="1400" b="0" dirty="0"/>
              <a:t> </a:t>
            </a:r>
            <a:r>
              <a:rPr lang="en-GB" sz="1400" b="0" dirty="0" err="1"/>
              <a:t>aracılığıyla</a:t>
            </a:r>
            <a:r>
              <a:rPr lang="en-GB" sz="1400" b="0" dirty="0"/>
              <a:t> </a:t>
            </a:r>
            <a:r>
              <a:rPr lang="en-GB" sz="1400" b="0" dirty="0" err="1"/>
              <a:t>kullanıcılar</a:t>
            </a:r>
            <a:r>
              <a:rPr lang="en-GB" sz="1400" b="0" dirty="0"/>
              <a:t> </a:t>
            </a:r>
            <a:r>
              <a:rPr lang="en-GB" sz="1400" b="0" dirty="0" err="1"/>
              <a:t>ve</a:t>
            </a:r>
            <a:r>
              <a:rPr lang="en-GB" sz="1400" b="0" dirty="0"/>
              <a:t> </a:t>
            </a:r>
            <a:r>
              <a:rPr lang="en-GB" sz="1400" b="0" dirty="0" err="1"/>
              <a:t>yönetim</a:t>
            </a:r>
            <a:r>
              <a:rPr lang="en-GB" sz="1400" b="0" dirty="0"/>
              <a:t> </a:t>
            </a:r>
            <a:r>
              <a:rPr lang="en-GB" sz="1400" b="0" dirty="0" err="1"/>
              <a:t>noktası</a:t>
            </a:r>
            <a:r>
              <a:rPr lang="en-GB" sz="1400" b="0" dirty="0"/>
              <a:t> </a:t>
            </a:r>
            <a:r>
              <a:rPr lang="en-GB" sz="1400" b="0" dirty="0" err="1"/>
              <a:t>olan</a:t>
            </a:r>
            <a:r>
              <a:rPr lang="en-GB" sz="1400" b="0" dirty="0"/>
              <a:t> </a:t>
            </a:r>
            <a:r>
              <a:rPr lang="en-GB" sz="1400" b="0" dirty="0" err="1"/>
              <a:t>merkez</a:t>
            </a:r>
            <a:r>
              <a:rPr lang="en-GB" sz="1400" b="0" dirty="0"/>
              <a:t> </a:t>
            </a:r>
            <a:r>
              <a:rPr lang="en-GB" sz="1400" b="0" dirty="0" err="1"/>
              <a:t>tarafından</a:t>
            </a:r>
            <a:r>
              <a:rPr lang="en-GB" sz="1400" b="0" dirty="0"/>
              <a:t> </a:t>
            </a:r>
            <a:r>
              <a:rPr lang="en-GB" sz="1400" b="0" dirty="0" err="1"/>
              <a:t>canlı</a:t>
            </a:r>
            <a:r>
              <a:rPr lang="en-GB" sz="1400" b="0" dirty="0"/>
              <a:t> </a:t>
            </a:r>
            <a:r>
              <a:rPr lang="en-GB" sz="1400" b="0" dirty="0" err="1"/>
              <a:t>olarak</a:t>
            </a:r>
            <a:r>
              <a:rPr lang="en-GB" sz="1400" b="0" dirty="0"/>
              <a:t> </a:t>
            </a:r>
            <a:r>
              <a:rPr lang="en-GB" sz="1400" b="0" dirty="0" err="1"/>
              <a:t>araç</a:t>
            </a:r>
            <a:r>
              <a:rPr lang="en-GB" sz="1400" b="0" dirty="0"/>
              <a:t> </a:t>
            </a:r>
            <a:r>
              <a:rPr lang="en-GB" sz="1400" b="0" dirty="0" err="1"/>
              <a:t>içi</a:t>
            </a:r>
            <a:r>
              <a:rPr lang="en-GB" sz="1400" b="0" dirty="0"/>
              <a:t> </a:t>
            </a:r>
            <a:r>
              <a:rPr lang="en-GB" sz="1400" b="0" dirty="0" err="1"/>
              <a:t>ve</a:t>
            </a:r>
            <a:r>
              <a:rPr lang="en-GB" sz="1400" b="0" dirty="0"/>
              <a:t> </a:t>
            </a:r>
            <a:r>
              <a:rPr lang="en-GB" sz="1400" b="0" dirty="0" err="1"/>
              <a:t>yol</a:t>
            </a:r>
            <a:r>
              <a:rPr lang="en-GB" sz="1400" b="0" dirty="0"/>
              <a:t> </a:t>
            </a:r>
            <a:r>
              <a:rPr lang="en-GB" sz="1400" b="0" dirty="0" err="1"/>
              <a:t>izleme</a:t>
            </a:r>
            <a:r>
              <a:rPr lang="en-GB" sz="1400" b="0" dirty="0"/>
              <a:t>, </a:t>
            </a:r>
            <a:r>
              <a:rPr lang="en-GB" sz="1400" b="0" dirty="0" err="1"/>
              <a:t>konum</a:t>
            </a:r>
            <a:r>
              <a:rPr lang="en-GB" sz="1400" b="0" dirty="0"/>
              <a:t> </a:t>
            </a:r>
            <a:r>
              <a:rPr lang="en-GB" sz="1400" b="0" dirty="0" err="1"/>
              <a:t>takibi</a:t>
            </a:r>
            <a:r>
              <a:rPr lang="en-GB" sz="1400" b="0" dirty="0"/>
              <a:t>, </a:t>
            </a:r>
            <a:r>
              <a:rPr lang="en-GB" sz="1400" b="0" dirty="0" err="1"/>
              <a:t>durak</a:t>
            </a:r>
            <a:r>
              <a:rPr lang="en-GB" sz="1400" b="0" dirty="0"/>
              <a:t> </a:t>
            </a:r>
            <a:r>
              <a:rPr lang="en-GB" sz="1400" b="0" dirty="0" err="1"/>
              <a:t>ve</a:t>
            </a:r>
            <a:r>
              <a:rPr lang="en-GB" sz="1400" b="0" dirty="0"/>
              <a:t> </a:t>
            </a:r>
            <a:r>
              <a:rPr lang="en-GB" sz="1400" b="0" dirty="0" err="1"/>
              <a:t>güzergâh</a:t>
            </a:r>
            <a:r>
              <a:rPr lang="en-GB" sz="1400" b="0" dirty="0"/>
              <a:t> </a:t>
            </a:r>
            <a:r>
              <a:rPr lang="en-GB" sz="1400" b="0" dirty="0" err="1"/>
              <a:t>bilgisine</a:t>
            </a:r>
            <a:r>
              <a:rPr lang="en-GB" sz="1400" b="0" dirty="0"/>
              <a:t> </a:t>
            </a:r>
            <a:r>
              <a:rPr lang="en-GB" sz="1400" b="0" dirty="0" err="1"/>
              <a:t>ulaşılması</a:t>
            </a:r>
            <a:r>
              <a:rPr lang="en-GB" sz="1400" b="0" dirty="0"/>
              <a:t> </a:t>
            </a:r>
            <a:r>
              <a:rPr lang="en-GB" sz="1400" b="0" dirty="0" err="1"/>
              <a:t>gibi</a:t>
            </a:r>
            <a:r>
              <a:rPr lang="en-GB" sz="1400" b="0" dirty="0"/>
              <a:t> </a:t>
            </a:r>
            <a:r>
              <a:rPr lang="en-GB" sz="1400" b="0" dirty="0" err="1"/>
              <a:t>eylemleri</a:t>
            </a:r>
            <a:r>
              <a:rPr lang="en-GB" sz="1400" b="0" dirty="0"/>
              <a:t> </a:t>
            </a:r>
            <a:r>
              <a:rPr lang="en-GB" sz="1400" b="0" dirty="0" err="1"/>
              <a:t>mümkün</a:t>
            </a:r>
            <a:r>
              <a:rPr lang="en-GB" sz="1400" b="0" dirty="0"/>
              <a:t> </a:t>
            </a:r>
            <a:r>
              <a:rPr lang="en-GB" sz="1400" b="0" dirty="0" err="1"/>
              <a:t>kılan</a:t>
            </a:r>
            <a:r>
              <a:rPr lang="en-GB" sz="1400" b="0" dirty="0"/>
              <a:t> </a:t>
            </a:r>
            <a:r>
              <a:rPr lang="en-GB" sz="1400" b="0" dirty="0" err="1"/>
              <a:t>sistemlerin</a:t>
            </a:r>
            <a:r>
              <a:rPr lang="en-GB" sz="1400" b="0" dirty="0"/>
              <a:t> </a:t>
            </a:r>
            <a:r>
              <a:rPr lang="en-GB" sz="1400" b="0" dirty="0" err="1"/>
              <a:t>genel</a:t>
            </a:r>
            <a:r>
              <a:rPr lang="en-GB" sz="1400" b="0" dirty="0"/>
              <a:t> </a:t>
            </a:r>
            <a:r>
              <a:rPr lang="en-GB" sz="1400" b="0" dirty="0" err="1"/>
              <a:t>adıdır</a:t>
            </a:r>
            <a:r>
              <a:rPr lang="en-GB" sz="1400" b="0" dirty="0"/>
              <a:t>. Bu </a:t>
            </a:r>
            <a:r>
              <a:rPr lang="en-GB" sz="1400" b="0" dirty="0" err="1"/>
              <a:t>sistemler</a:t>
            </a:r>
            <a:r>
              <a:rPr lang="en-GB" sz="1400" b="0" dirty="0"/>
              <a:t> </a:t>
            </a:r>
            <a:r>
              <a:rPr lang="en-GB" sz="1400" b="0" dirty="0" err="1"/>
              <a:t>kentlerde</a:t>
            </a:r>
            <a:r>
              <a:rPr lang="en-GB" sz="1400" b="0" dirty="0"/>
              <a:t> </a:t>
            </a:r>
            <a:r>
              <a:rPr lang="en-GB" sz="1400" b="0" dirty="0" err="1"/>
              <a:t>hizmet</a:t>
            </a:r>
            <a:r>
              <a:rPr lang="en-GB" sz="1400" b="0" dirty="0"/>
              <a:t> </a:t>
            </a:r>
            <a:r>
              <a:rPr lang="en-GB" sz="1400" b="0" dirty="0" err="1"/>
              <a:t>ve</a:t>
            </a:r>
            <a:r>
              <a:rPr lang="en-GB" sz="1400" b="0" dirty="0"/>
              <a:t> </a:t>
            </a:r>
            <a:r>
              <a:rPr lang="en-GB" sz="1400" b="0" dirty="0" err="1"/>
              <a:t>yaşam</a:t>
            </a:r>
            <a:r>
              <a:rPr lang="en-GB" sz="1400" b="0" dirty="0"/>
              <a:t> </a:t>
            </a:r>
            <a:r>
              <a:rPr lang="en-GB" sz="1400" b="0" dirty="0" err="1"/>
              <a:t>kalitesini</a:t>
            </a:r>
            <a:r>
              <a:rPr lang="en-GB" sz="1400" b="0" dirty="0"/>
              <a:t> </a:t>
            </a:r>
            <a:r>
              <a:rPr lang="en-GB" sz="1400" b="0" dirty="0" err="1"/>
              <a:t>artırmaktadır</a:t>
            </a:r>
            <a:r>
              <a:rPr lang="en-GB" sz="1400" b="0" dirty="0"/>
              <a:t>. </a:t>
            </a:r>
            <a:r>
              <a:rPr lang="en-GB" sz="1400" b="0" dirty="0" err="1"/>
              <a:t>Akıllı</a:t>
            </a:r>
            <a:r>
              <a:rPr lang="en-GB" sz="1400" b="0" dirty="0"/>
              <a:t> </a:t>
            </a:r>
            <a:r>
              <a:rPr lang="en-GB" sz="1400" b="0" dirty="0" err="1"/>
              <a:t>toplu</a:t>
            </a:r>
            <a:r>
              <a:rPr lang="en-GB" sz="1400" b="0" dirty="0"/>
              <a:t> </a:t>
            </a:r>
            <a:r>
              <a:rPr lang="en-GB" sz="1400" b="0" dirty="0" err="1"/>
              <a:t>taşımanın</a:t>
            </a:r>
            <a:r>
              <a:rPr lang="en-GB" sz="1400" b="0" dirty="0"/>
              <a:t> </a:t>
            </a:r>
            <a:r>
              <a:rPr lang="en-GB" sz="1400" b="0" dirty="0" err="1"/>
              <a:t>bir</a:t>
            </a:r>
            <a:r>
              <a:rPr lang="en-GB" sz="1400" b="0" dirty="0"/>
              <a:t> </a:t>
            </a:r>
            <a:r>
              <a:rPr lang="en-GB" sz="1400" b="0" dirty="0" err="1"/>
              <a:t>parçası</a:t>
            </a:r>
            <a:r>
              <a:rPr lang="en-GB" sz="1400" b="0" dirty="0"/>
              <a:t> </a:t>
            </a:r>
            <a:r>
              <a:rPr lang="en-GB" sz="1400" b="0" dirty="0" err="1"/>
              <a:t>olarak</a:t>
            </a:r>
            <a:r>
              <a:rPr lang="en-GB" sz="1400" b="0" dirty="0"/>
              <a:t>; </a:t>
            </a:r>
            <a:r>
              <a:rPr lang="en-GB" sz="1400" b="0" dirty="0" err="1"/>
              <a:t>toplu</a:t>
            </a:r>
            <a:r>
              <a:rPr lang="en-GB" sz="1400" b="0" dirty="0"/>
              <a:t> </a:t>
            </a:r>
            <a:r>
              <a:rPr lang="en-GB" sz="1400" b="0" dirty="0" err="1"/>
              <a:t>taşımada</a:t>
            </a:r>
            <a:r>
              <a:rPr lang="en-GB" sz="1400" b="0" dirty="0"/>
              <a:t> </a:t>
            </a:r>
            <a:r>
              <a:rPr lang="en-GB" sz="1400" b="0" dirty="0" err="1"/>
              <a:t>kullanılan</a:t>
            </a:r>
            <a:r>
              <a:rPr lang="en-GB" sz="1400" b="0" dirty="0"/>
              <a:t> </a:t>
            </a:r>
            <a:r>
              <a:rPr lang="en-GB" sz="1400" b="0" dirty="0" err="1"/>
              <a:t>tüm</a:t>
            </a:r>
            <a:r>
              <a:rPr lang="en-GB" sz="1400" b="0" dirty="0"/>
              <a:t> </a:t>
            </a:r>
            <a:r>
              <a:rPr lang="en-GB" sz="1400" b="0" dirty="0" err="1"/>
              <a:t>araçlara</a:t>
            </a:r>
            <a:r>
              <a:rPr lang="en-GB" sz="1400" b="0" dirty="0"/>
              <a:t> </a:t>
            </a:r>
            <a:r>
              <a:rPr lang="en-GB" sz="1400" b="0" dirty="0" err="1"/>
              <a:t>yönelik</a:t>
            </a:r>
            <a:r>
              <a:rPr lang="en-GB" sz="1400" b="0" dirty="0"/>
              <a:t> </a:t>
            </a:r>
            <a:r>
              <a:rPr lang="en-GB" sz="1400" b="0" dirty="0" err="1"/>
              <a:t>hız</a:t>
            </a:r>
            <a:r>
              <a:rPr lang="en-GB" sz="1400" b="0" dirty="0"/>
              <a:t>, </a:t>
            </a:r>
            <a:r>
              <a:rPr lang="en-GB" sz="1400" b="0" dirty="0" err="1"/>
              <a:t>güzergâh</a:t>
            </a:r>
            <a:r>
              <a:rPr lang="en-GB" sz="1400" b="0" dirty="0"/>
              <a:t>, </a:t>
            </a:r>
            <a:r>
              <a:rPr lang="en-GB" sz="1400" b="0" dirty="0" err="1"/>
              <a:t>konum</a:t>
            </a:r>
            <a:r>
              <a:rPr lang="en-GB" sz="1400" b="0" dirty="0"/>
              <a:t> </a:t>
            </a:r>
            <a:r>
              <a:rPr lang="en-GB" sz="1400" b="0" dirty="0" err="1"/>
              <a:t>ve</a:t>
            </a:r>
            <a:r>
              <a:rPr lang="en-GB" sz="1400" b="0" dirty="0"/>
              <a:t> </a:t>
            </a:r>
            <a:r>
              <a:rPr lang="en-GB" sz="1400" b="0" dirty="0" err="1"/>
              <a:t>varış</a:t>
            </a:r>
            <a:r>
              <a:rPr lang="en-GB" sz="1400" b="0" dirty="0"/>
              <a:t> </a:t>
            </a:r>
            <a:r>
              <a:rPr lang="en-GB" sz="1400" b="0" dirty="0" err="1"/>
              <a:t>süresi</a:t>
            </a:r>
            <a:r>
              <a:rPr lang="en-GB" sz="1400" b="0" dirty="0"/>
              <a:t> </a:t>
            </a:r>
            <a:r>
              <a:rPr lang="en-GB" sz="1400" b="0" dirty="0" err="1"/>
              <a:t>gibi</a:t>
            </a:r>
            <a:r>
              <a:rPr lang="en-GB" sz="1400" b="0" dirty="0"/>
              <a:t> </a:t>
            </a:r>
            <a:r>
              <a:rPr lang="en-GB" sz="1400" b="0" dirty="0" err="1"/>
              <a:t>bilgilerin</a:t>
            </a:r>
            <a:r>
              <a:rPr lang="en-GB" sz="1400" b="0" dirty="0"/>
              <a:t> </a:t>
            </a:r>
            <a:r>
              <a:rPr lang="en-GB" sz="1400" b="0" dirty="0" err="1"/>
              <a:t>gerçek</a:t>
            </a:r>
            <a:r>
              <a:rPr lang="en-GB" sz="1400" b="0" dirty="0"/>
              <a:t> </a:t>
            </a:r>
            <a:r>
              <a:rPr lang="en-GB" sz="1400" b="0" dirty="0" err="1"/>
              <a:t>zamanlı</a:t>
            </a:r>
            <a:r>
              <a:rPr lang="en-GB" sz="1400" b="0" dirty="0"/>
              <a:t> </a:t>
            </a:r>
            <a:r>
              <a:rPr lang="en-GB" sz="1400" b="0" dirty="0" err="1"/>
              <a:t>olarak</a:t>
            </a:r>
            <a:r>
              <a:rPr lang="en-GB" sz="1400" b="0" dirty="0"/>
              <a:t> </a:t>
            </a:r>
            <a:r>
              <a:rPr lang="en-GB" sz="1400" b="0" dirty="0" err="1"/>
              <a:t>yolculara</a:t>
            </a:r>
            <a:r>
              <a:rPr lang="en-GB" sz="1400" b="0" dirty="0"/>
              <a:t> </a:t>
            </a:r>
            <a:r>
              <a:rPr lang="en-GB" sz="1400" b="0" dirty="0" err="1"/>
              <a:t>sunulduğu</a:t>
            </a:r>
            <a:r>
              <a:rPr lang="en-GB" sz="1400" b="0" dirty="0"/>
              <a:t> </a:t>
            </a:r>
            <a:r>
              <a:rPr lang="en-GB" sz="1400" b="0" dirty="0" err="1"/>
              <a:t>sisteme</a:t>
            </a:r>
            <a:r>
              <a:rPr lang="en-GB" sz="1400" b="0" dirty="0"/>
              <a:t> </a:t>
            </a:r>
            <a:r>
              <a:rPr lang="en-GB" sz="1400" b="0" dirty="0" err="1"/>
              <a:t>akıllı</a:t>
            </a:r>
            <a:r>
              <a:rPr lang="en-GB" sz="1400" b="0" dirty="0"/>
              <a:t> </a:t>
            </a:r>
            <a:r>
              <a:rPr lang="en-GB" sz="1400" b="0" dirty="0" err="1"/>
              <a:t>durak</a:t>
            </a:r>
            <a:r>
              <a:rPr lang="en-GB" sz="1400" b="0" dirty="0"/>
              <a:t> </a:t>
            </a:r>
            <a:r>
              <a:rPr lang="en-GB" sz="1400" b="0" dirty="0" err="1"/>
              <a:t>sistemi</a:t>
            </a:r>
            <a:r>
              <a:rPr lang="en-GB" sz="1400" b="0" dirty="0"/>
              <a:t> </a:t>
            </a:r>
            <a:r>
              <a:rPr lang="en-GB" sz="1400" b="0" dirty="0" err="1"/>
              <a:t>denilir</a:t>
            </a:r>
            <a:r>
              <a:rPr lang="en-GB" sz="1400" b="0" dirty="0"/>
              <a:t>. </a:t>
            </a:r>
            <a:r>
              <a:rPr lang="en-GB" sz="1400" b="0" dirty="0" err="1"/>
              <a:t>Durakta</a:t>
            </a:r>
            <a:r>
              <a:rPr lang="en-GB" sz="1400" b="0" dirty="0"/>
              <a:t> </a:t>
            </a:r>
            <a:r>
              <a:rPr lang="en-GB" sz="1400" b="0" dirty="0" err="1"/>
              <a:t>bekleme</a:t>
            </a:r>
            <a:r>
              <a:rPr lang="en-GB" sz="1400" b="0" dirty="0"/>
              <a:t> </a:t>
            </a:r>
            <a:r>
              <a:rPr lang="en-GB" sz="1400" b="0" dirty="0" err="1"/>
              <a:t>süresini</a:t>
            </a:r>
            <a:r>
              <a:rPr lang="en-GB" sz="1400" b="0" dirty="0"/>
              <a:t> </a:t>
            </a:r>
            <a:r>
              <a:rPr lang="en-GB" sz="1400" b="0" dirty="0" err="1"/>
              <a:t>kısaltması</a:t>
            </a:r>
            <a:r>
              <a:rPr lang="en-GB" sz="1400" b="0" dirty="0"/>
              <a:t> </a:t>
            </a:r>
            <a:r>
              <a:rPr lang="en-GB" sz="1400" b="0" dirty="0" err="1"/>
              <a:t>ve</a:t>
            </a:r>
            <a:r>
              <a:rPr lang="en-GB" sz="1400" b="0" dirty="0"/>
              <a:t> </a:t>
            </a:r>
            <a:r>
              <a:rPr lang="en-GB" sz="1400" b="0" dirty="0" err="1"/>
              <a:t>özellikle</a:t>
            </a:r>
            <a:r>
              <a:rPr lang="en-GB" sz="1400" b="0" dirty="0"/>
              <a:t> </a:t>
            </a:r>
            <a:r>
              <a:rPr lang="en-GB" sz="1400" b="0" dirty="0" err="1"/>
              <a:t>sesli</a:t>
            </a:r>
            <a:r>
              <a:rPr lang="en-GB" sz="1400" b="0" dirty="0"/>
              <a:t> </a:t>
            </a:r>
            <a:r>
              <a:rPr lang="en-GB" sz="1400" b="0" dirty="0" err="1"/>
              <a:t>bilgilendirme</a:t>
            </a:r>
            <a:r>
              <a:rPr lang="en-GB" sz="1400" b="0" dirty="0"/>
              <a:t> </a:t>
            </a:r>
            <a:r>
              <a:rPr lang="en-GB" sz="1400" b="0" dirty="0" err="1"/>
              <a:t>uygulamaları</a:t>
            </a:r>
            <a:r>
              <a:rPr lang="en-GB" sz="1400" b="0" dirty="0"/>
              <a:t> </a:t>
            </a:r>
            <a:r>
              <a:rPr lang="en-GB" sz="1400" b="0" dirty="0" err="1"/>
              <a:t>sayesinde</a:t>
            </a:r>
            <a:r>
              <a:rPr lang="en-GB" sz="1400" b="0" dirty="0"/>
              <a:t> </a:t>
            </a:r>
            <a:r>
              <a:rPr lang="en-GB" sz="1400" b="0" dirty="0" err="1"/>
              <a:t>engelliler</a:t>
            </a:r>
            <a:r>
              <a:rPr lang="en-GB" sz="1400" b="0" dirty="0"/>
              <a:t> </a:t>
            </a:r>
            <a:r>
              <a:rPr lang="en-GB" sz="1400" b="0" dirty="0" err="1"/>
              <a:t>gibi</a:t>
            </a:r>
            <a:r>
              <a:rPr lang="en-GB" sz="1400" b="0" dirty="0"/>
              <a:t> </a:t>
            </a:r>
            <a:r>
              <a:rPr lang="en-GB" sz="1400" b="0" dirty="0" err="1"/>
              <a:t>dezavantajlı</a:t>
            </a:r>
            <a:r>
              <a:rPr lang="en-GB" sz="1400" b="0" dirty="0"/>
              <a:t> </a:t>
            </a:r>
            <a:r>
              <a:rPr lang="en-GB" sz="1400" b="0" dirty="0" err="1"/>
              <a:t>bireyler</a:t>
            </a:r>
            <a:r>
              <a:rPr lang="en-GB" sz="1400" b="0" dirty="0"/>
              <a:t> </a:t>
            </a:r>
            <a:r>
              <a:rPr lang="en-GB" sz="1400" b="0" dirty="0" err="1"/>
              <a:t>için</a:t>
            </a:r>
            <a:r>
              <a:rPr lang="en-GB" sz="1400" b="0" dirty="0"/>
              <a:t> </a:t>
            </a:r>
            <a:r>
              <a:rPr lang="en-GB" sz="1400" b="0" dirty="0" err="1"/>
              <a:t>toplu</a:t>
            </a:r>
            <a:r>
              <a:rPr lang="en-GB" sz="1400" b="0" dirty="0"/>
              <a:t> </a:t>
            </a:r>
            <a:r>
              <a:rPr lang="en-GB" sz="1400" b="0" dirty="0" err="1"/>
              <a:t>taşımayı</a:t>
            </a:r>
            <a:r>
              <a:rPr lang="en-GB" sz="1400" b="0" dirty="0"/>
              <a:t> </a:t>
            </a:r>
            <a:r>
              <a:rPr lang="en-GB" sz="1400" b="0" dirty="0" err="1"/>
              <a:t>kolaylaştırması</a:t>
            </a:r>
            <a:r>
              <a:rPr lang="en-GB" sz="1400" b="0" dirty="0"/>
              <a:t> </a:t>
            </a:r>
            <a:r>
              <a:rPr lang="en-GB" sz="1400" b="0" dirty="0" err="1"/>
              <a:t>sebebiyle</a:t>
            </a:r>
            <a:r>
              <a:rPr lang="en-GB" sz="1400" b="0" dirty="0"/>
              <a:t> </a:t>
            </a:r>
            <a:r>
              <a:rPr lang="en-GB" sz="1400" b="0" dirty="0" err="1"/>
              <a:t>vatandaş</a:t>
            </a:r>
            <a:r>
              <a:rPr lang="en-GB" sz="1400" b="0" dirty="0"/>
              <a:t> </a:t>
            </a:r>
            <a:r>
              <a:rPr lang="en-GB" sz="1400" b="0" dirty="0" err="1"/>
              <a:t>memnuniyetini</a:t>
            </a:r>
            <a:r>
              <a:rPr lang="en-GB" sz="1400" b="0" dirty="0"/>
              <a:t> </a:t>
            </a:r>
            <a:r>
              <a:rPr lang="en-GB" sz="1400" b="0" dirty="0" err="1"/>
              <a:t>artıran</a:t>
            </a:r>
            <a:r>
              <a:rPr lang="en-GB" sz="1400" b="0" dirty="0"/>
              <a:t> </a:t>
            </a:r>
            <a:r>
              <a:rPr lang="en-GB" sz="1400" b="0" dirty="0" err="1"/>
              <a:t>bir</a:t>
            </a:r>
            <a:r>
              <a:rPr lang="en-GB" sz="1400" b="0" dirty="0"/>
              <a:t> </a:t>
            </a:r>
            <a:r>
              <a:rPr lang="en-GB" sz="1400" b="0" dirty="0" err="1"/>
              <a:t>yanı</a:t>
            </a:r>
            <a:r>
              <a:rPr lang="en-GB" sz="1400" b="0" dirty="0"/>
              <a:t> </a:t>
            </a:r>
            <a:r>
              <a:rPr lang="en-GB" sz="1400" b="0" dirty="0" err="1"/>
              <a:t>bulunmaktadır</a:t>
            </a:r>
            <a:r>
              <a:rPr lang="en-GB" sz="1400" b="0" dirty="0" smtClean="0"/>
              <a:t>.</a:t>
            </a:r>
            <a:endParaRPr lang="tr-TR" sz="1400" b="0" dirty="0" smtClean="0"/>
          </a:p>
          <a:p>
            <a:pPr marL="457200" lvl="1" indent="0">
              <a:buNone/>
            </a:pPr>
            <a:r>
              <a:rPr lang="tr-TR" sz="1400" b="1" dirty="0" smtClean="0"/>
              <a:t>4</a:t>
            </a:r>
            <a:r>
              <a:rPr lang="tr-TR" sz="1400" b="1" dirty="0" smtClean="0"/>
              <a:t>. Akıllı </a:t>
            </a:r>
            <a:r>
              <a:rPr lang="tr-TR" sz="1400" b="1" dirty="0" smtClean="0"/>
              <a:t>Kavşak : </a:t>
            </a:r>
            <a:r>
              <a:rPr lang="en-GB" sz="1400" dirty="0" err="1" smtClean="0"/>
              <a:t>Trafiğin</a:t>
            </a:r>
            <a:r>
              <a:rPr lang="en-GB" sz="1400" dirty="0" smtClean="0"/>
              <a:t> </a:t>
            </a:r>
            <a:r>
              <a:rPr lang="en-GB" sz="1400" dirty="0" err="1"/>
              <a:t>hızlı</a:t>
            </a:r>
            <a:r>
              <a:rPr lang="en-GB" sz="1400" dirty="0"/>
              <a:t> </a:t>
            </a:r>
            <a:r>
              <a:rPr lang="en-GB" sz="1400" dirty="0" err="1"/>
              <a:t>ve</a:t>
            </a:r>
            <a:r>
              <a:rPr lang="en-GB" sz="1400" dirty="0"/>
              <a:t> </a:t>
            </a:r>
            <a:r>
              <a:rPr lang="en-GB" sz="1400" dirty="0" err="1"/>
              <a:t>güvenli</a:t>
            </a:r>
            <a:r>
              <a:rPr lang="en-GB" sz="1400" dirty="0"/>
              <a:t> </a:t>
            </a:r>
            <a:r>
              <a:rPr lang="en-GB" sz="1400" dirty="0" err="1"/>
              <a:t>akışını</a:t>
            </a:r>
            <a:r>
              <a:rPr lang="en-GB" sz="1400" dirty="0"/>
              <a:t> </a:t>
            </a:r>
            <a:r>
              <a:rPr lang="en-GB" sz="1400" dirty="0" err="1"/>
              <a:t>sağlamak</a:t>
            </a:r>
            <a:r>
              <a:rPr lang="en-GB" sz="1400" dirty="0"/>
              <a:t> </a:t>
            </a:r>
            <a:r>
              <a:rPr lang="en-GB" sz="1400" dirty="0" err="1"/>
              <a:t>için</a:t>
            </a:r>
            <a:r>
              <a:rPr lang="en-GB" sz="1400" dirty="0"/>
              <a:t> </a:t>
            </a:r>
            <a:r>
              <a:rPr lang="en-GB" sz="1400" dirty="0" err="1"/>
              <a:t>anlık</a:t>
            </a:r>
            <a:r>
              <a:rPr lang="en-GB" sz="1400" dirty="0"/>
              <a:t> </a:t>
            </a:r>
            <a:r>
              <a:rPr lang="en-GB" sz="1400" dirty="0" err="1"/>
              <a:t>veri</a:t>
            </a:r>
            <a:r>
              <a:rPr lang="en-GB" sz="1400" dirty="0"/>
              <a:t> </a:t>
            </a:r>
            <a:r>
              <a:rPr lang="en-GB" sz="1400" dirty="0" err="1"/>
              <a:t>takibi</a:t>
            </a:r>
            <a:r>
              <a:rPr lang="en-GB" sz="1400" dirty="0"/>
              <a:t> </a:t>
            </a:r>
            <a:r>
              <a:rPr lang="en-GB" sz="1400" dirty="0" err="1"/>
              <a:t>ile</a:t>
            </a:r>
            <a:r>
              <a:rPr lang="en-GB" sz="1400" dirty="0"/>
              <a:t> </a:t>
            </a:r>
            <a:r>
              <a:rPr lang="en-GB" sz="1400" dirty="0" err="1"/>
              <a:t>kavşağa</a:t>
            </a:r>
            <a:r>
              <a:rPr lang="en-GB" sz="1400" dirty="0"/>
              <a:t> </a:t>
            </a:r>
            <a:r>
              <a:rPr lang="en-GB" sz="1400" dirty="0" err="1"/>
              <a:t>bağlanan</a:t>
            </a:r>
            <a:r>
              <a:rPr lang="en-GB" sz="1400" dirty="0"/>
              <a:t> </a:t>
            </a:r>
            <a:r>
              <a:rPr lang="en-GB" sz="1400" dirty="0" err="1"/>
              <a:t>yollarda</a:t>
            </a:r>
            <a:r>
              <a:rPr lang="en-GB" sz="1400" dirty="0"/>
              <a:t> </a:t>
            </a:r>
            <a:r>
              <a:rPr lang="en-GB" sz="1400" dirty="0" err="1"/>
              <a:t>trafik</a:t>
            </a:r>
            <a:r>
              <a:rPr lang="en-GB" sz="1400" dirty="0"/>
              <a:t> </a:t>
            </a:r>
            <a:r>
              <a:rPr lang="en-GB" sz="1400" dirty="0" err="1"/>
              <a:t>ışıklarının</a:t>
            </a:r>
            <a:r>
              <a:rPr lang="en-GB" sz="1400" dirty="0"/>
              <a:t> </a:t>
            </a:r>
            <a:r>
              <a:rPr lang="en-GB" sz="1400" dirty="0" err="1"/>
              <a:t>kontrolünün</a:t>
            </a:r>
            <a:r>
              <a:rPr lang="en-GB" sz="1400" dirty="0"/>
              <a:t> </a:t>
            </a:r>
            <a:r>
              <a:rPr lang="en-GB" sz="1400" dirty="0" err="1"/>
              <a:t>sağlanması</a:t>
            </a:r>
            <a:r>
              <a:rPr lang="en-GB" sz="1400" dirty="0"/>
              <a:t>, </a:t>
            </a:r>
            <a:r>
              <a:rPr lang="en-GB" sz="1400" dirty="0" err="1"/>
              <a:t>araç</a:t>
            </a:r>
            <a:r>
              <a:rPr lang="en-GB" sz="1400" dirty="0"/>
              <a:t> </a:t>
            </a:r>
            <a:r>
              <a:rPr lang="en-GB" sz="1400" dirty="0" err="1"/>
              <a:t>sayımı</a:t>
            </a:r>
            <a:r>
              <a:rPr lang="en-GB" sz="1400" dirty="0"/>
              <a:t>, </a:t>
            </a:r>
            <a:r>
              <a:rPr lang="en-GB" sz="1400" dirty="0" err="1"/>
              <a:t>kamera</a:t>
            </a:r>
            <a:r>
              <a:rPr lang="en-GB" sz="1400" dirty="0"/>
              <a:t> </a:t>
            </a:r>
            <a:r>
              <a:rPr lang="en-GB" sz="1400" dirty="0" err="1"/>
              <a:t>kaydı</a:t>
            </a:r>
            <a:r>
              <a:rPr lang="en-GB" sz="1400" dirty="0"/>
              <a:t> </a:t>
            </a:r>
            <a:r>
              <a:rPr lang="en-GB" sz="1400" dirty="0" err="1"/>
              <a:t>gibi</a:t>
            </a:r>
            <a:r>
              <a:rPr lang="en-GB" sz="1400" dirty="0"/>
              <a:t> </a:t>
            </a:r>
            <a:r>
              <a:rPr lang="en-GB" sz="1400" dirty="0" err="1"/>
              <a:t>uygulamaları</a:t>
            </a:r>
            <a:r>
              <a:rPr lang="en-GB" sz="1400" dirty="0"/>
              <a:t> </a:t>
            </a:r>
            <a:r>
              <a:rPr lang="en-GB" sz="1400" dirty="0" err="1"/>
              <a:t>kapsamaktadır</a:t>
            </a:r>
            <a:r>
              <a:rPr lang="en-GB" sz="1400" dirty="0"/>
              <a:t>. </a:t>
            </a:r>
            <a:r>
              <a:rPr lang="en-GB" sz="1400" dirty="0" err="1"/>
              <a:t>Planlamayı</a:t>
            </a:r>
            <a:r>
              <a:rPr lang="en-GB" sz="1400" dirty="0"/>
              <a:t> </a:t>
            </a:r>
            <a:r>
              <a:rPr lang="en-GB" sz="1400" dirty="0" err="1"/>
              <a:t>kolaylaştırmasının</a:t>
            </a:r>
            <a:r>
              <a:rPr lang="en-GB" sz="1400" dirty="0"/>
              <a:t> </a:t>
            </a:r>
            <a:r>
              <a:rPr lang="en-GB" sz="1400" dirty="0" err="1"/>
              <a:t>yanı</a:t>
            </a:r>
            <a:r>
              <a:rPr lang="en-GB" sz="1400" dirty="0"/>
              <a:t> </a:t>
            </a:r>
            <a:r>
              <a:rPr lang="en-GB" sz="1400" dirty="0" err="1"/>
              <a:t>sıra</a:t>
            </a:r>
            <a:r>
              <a:rPr lang="en-GB" sz="1400" dirty="0"/>
              <a:t> </a:t>
            </a:r>
            <a:r>
              <a:rPr lang="en-GB" sz="1400" dirty="0" err="1"/>
              <a:t>zamandan</a:t>
            </a:r>
            <a:r>
              <a:rPr lang="en-GB" sz="1400" dirty="0"/>
              <a:t> </a:t>
            </a:r>
            <a:r>
              <a:rPr lang="en-GB" sz="1400" dirty="0" err="1"/>
              <a:t>ve</a:t>
            </a:r>
            <a:r>
              <a:rPr lang="en-GB" sz="1400" dirty="0"/>
              <a:t> </a:t>
            </a:r>
            <a:r>
              <a:rPr lang="en-GB" sz="1400" dirty="0" err="1"/>
              <a:t>yakıttan</a:t>
            </a:r>
            <a:r>
              <a:rPr lang="en-GB" sz="1400" dirty="0"/>
              <a:t> </a:t>
            </a:r>
            <a:r>
              <a:rPr lang="en-GB" sz="1400" dirty="0" err="1"/>
              <a:t>tasarruf</a:t>
            </a:r>
            <a:r>
              <a:rPr lang="en-GB" sz="1400" dirty="0"/>
              <a:t> </a:t>
            </a:r>
            <a:r>
              <a:rPr lang="en-GB" sz="1400" dirty="0" err="1"/>
              <a:t>sağlamaktadır</a:t>
            </a:r>
            <a:r>
              <a:rPr lang="en-GB" sz="1400" dirty="0"/>
              <a:t>. </a:t>
            </a:r>
            <a:endParaRPr lang="tr-TR" sz="1400" dirty="0"/>
          </a:p>
          <a:p>
            <a:pPr marL="457200" lvl="1" indent="0">
              <a:buNone/>
            </a:pPr>
            <a:r>
              <a:rPr lang="tr-TR" sz="1400" b="1" dirty="0" smtClean="0"/>
              <a:t>5. </a:t>
            </a:r>
            <a:r>
              <a:rPr lang="en-GB" sz="1400" b="1" dirty="0" err="1"/>
              <a:t>Akıllı</a:t>
            </a:r>
            <a:r>
              <a:rPr lang="en-GB" sz="1400" b="1" dirty="0"/>
              <a:t> </a:t>
            </a:r>
            <a:r>
              <a:rPr lang="en-GB" sz="1400" b="1" dirty="0" err="1" smtClean="0"/>
              <a:t>Otopark</a:t>
            </a:r>
            <a:r>
              <a:rPr lang="tr-TR" sz="1400" b="1" dirty="0" smtClean="0"/>
              <a:t> : </a:t>
            </a:r>
            <a:r>
              <a:rPr lang="en-GB" sz="1400" b="0" dirty="0" err="1" smtClean="0"/>
              <a:t>Kentlerde</a:t>
            </a:r>
            <a:r>
              <a:rPr lang="en-GB" sz="1400" b="0" dirty="0" smtClean="0"/>
              <a:t> </a:t>
            </a:r>
            <a:r>
              <a:rPr lang="en-GB" sz="1400" b="0" dirty="0" err="1"/>
              <a:t>yaşanan</a:t>
            </a:r>
            <a:r>
              <a:rPr lang="en-GB" sz="1400" b="0" dirty="0"/>
              <a:t> </a:t>
            </a:r>
            <a:r>
              <a:rPr lang="en-GB" sz="1400" b="0" dirty="0" err="1"/>
              <a:t>mekânsal</a:t>
            </a:r>
            <a:r>
              <a:rPr lang="en-GB" sz="1400" b="0" dirty="0"/>
              <a:t> </a:t>
            </a:r>
            <a:r>
              <a:rPr lang="en-GB" sz="1400" b="0" dirty="0" err="1"/>
              <a:t>yoğunluk</a:t>
            </a:r>
            <a:r>
              <a:rPr lang="en-GB" sz="1400" b="0" dirty="0"/>
              <a:t> </a:t>
            </a:r>
            <a:r>
              <a:rPr lang="en-GB" sz="1400" b="0" dirty="0" err="1"/>
              <a:t>ve</a:t>
            </a:r>
            <a:r>
              <a:rPr lang="en-GB" sz="1400" b="0" dirty="0"/>
              <a:t> </a:t>
            </a:r>
            <a:r>
              <a:rPr lang="en-GB" sz="1400" b="0" dirty="0" err="1"/>
              <a:t>araç</a:t>
            </a:r>
            <a:r>
              <a:rPr lang="en-GB" sz="1400" b="0" dirty="0"/>
              <a:t> </a:t>
            </a:r>
            <a:r>
              <a:rPr lang="en-GB" sz="1400" b="0" dirty="0" err="1"/>
              <a:t>sayısındaki</a:t>
            </a:r>
            <a:r>
              <a:rPr lang="en-GB" sz="1400" b="0" dirty="0"/>
              <a:t> </a:t>
            </a:r>
            <a:r>
              <a:rPr lang="en-GB" sz="1400" b="0" dirty="0" err="1"/>
              <a:t>artış</a:t>
            </a:r>
            <a:r>
              <a:rPr lang="en-GB" sz="1400" b="0" dirty="0"/>
              <a:t> </a:t>
            </a:r>
            <a:r>
              <a:rPr lang="en-GB" sz="1400" b="0" dirty="0" err="1"/>
              <a:t>nedeniyle</a:t>
            </a:r>
            <a:r>
              <a:rPr lang="en-GB" sz="1400" b="0" dirty="0"/>
              <a:t> </a:t>
            </a:r>
            <a:r>
              <a:rPr lang="en-GB" sz="1400" b="0" dirty="0" err="1"/>
              <a:t>otopark</a:t>
            </a:r>
            <a:r>
              <a:rPr lang="en-GB" sz="1400" b="0" dirty="0"/>
              <a:t> en </a:t>
            </a:r>
            <a:r>
              <a:rPr lang="en-GB" sz="1400" b="0" dirty="0" err="1"/>
              <a:t>ciddi</a:t>
            </a:r>
            <a:r>
              <a:rPr lang="en-GB" sz="1400" b="0" dirty="0"/>
              <a:t> </a:t>
            </a:r>
            <a:r>
              <a:rPr lang="en-GB" sz="1400" b="0" dirty="0" err="1"/>
              <a:t>problemlerden</a:t>
            </a:r>
            <a:r>
              <a:rPr lang="en-GB" sz="1400" b="0" dirty="0"/>
              <a:t> </a:t>
            </a:r>
            <a:r>
              <a:rPr lang="en-GB" sz="1400" b="0" dirty="0" err="1"/>
              <a:t>birisi</a:t>
            </a:r>
            <a:r>
              <a:rPr lang="en-GB" sz="1400" b="0" dirty="0"/>
              <a:t> </a:t>
            </a:r>
            <a:r>
              <a:rPr lang="en-GB" sz="1400" b="0" dirty="0" err="1"/>
              <a:t>haline</a:t>
            </a:r>
            <a:r>
              <a:rPr lang="en-GB" sz="1400" b="0" dirty="0"/>
              <a:t> </a:t>
            </a:r>
            <a:r>
              <a:rPr lang="en-GB" sz="1400" b="0" dirty="0" err="1"/>
              <a:t>gelmiştir</a:t>
            </a:r>
            <a:r>
              <a:rPr lang="en-GB" sz="1400" b="0" dirty="0"/>
              <a:t>. Park </a:t>
            </a:r>
            <a:r>
              <a:rPr lang="en-GB" sz="1400" b="0" dirty="0" err="1"/>
              <a:t>yeri</a:t>
            </a:r>
            <a:r>
              <a:rPr lang="en-GB" sz="1400" b="0" dirty="0"/>
              <a:t> </a:t>
            </a:r>
            <a:r>
              <a:rPr lang="en-GB" sz="1400" b="0" dirty="0" err="1"/>
              <a:t>sorununa</a:t>
            </a:r>
            <a:r>
              <a:rPr lang="en-GB" sz="1400" b="0" dirty="0"/>
              <a:t> </a:t>
            </a:r>
            <a:r>
              <a:rPr lang="en-GB" sz="1400" b="0" dirty="0" err="1"/>
              <a:t>karşı</a:t>
            </a:r>
            <a:r>
              <a:rPr lang="en-GB" sz="1400" b="0" dirty="0"/>
              <a:t> </a:t>
            </a:r>
            <a:r>
              <a:rPr lang="en-GB" sz="1400" b="0" dirty="0" err="1"/>
              <a:t>ciddi</a:t>
            </a:r>
            <a:r>
              <a:rPr lang="en-GB" sz="1400" b="0" dirty="0"/>
              <a:t> </a:t>
            </a:r>
            <a:r>
              <a:rPr lang="en-GB" sz="1400" b="0" dirty="0" err="1"/>
              <a:t>bir</a:t>
            </a:r>
            <a:r>
              <a:rPr lang="en-GB" sz="1400" b="0" dirty="0"/>
              <a:t> </a:t>
            </a:r>
            <a:r>
              <a:rPr lang="en-GB" sz="1400" b="0" dirty="0" err="1"/>
              <a:t>çözüm</a:t>
            </a:r>
            <a:r>
              <a:rPr lang="en-GB" sz="1400" b="0" dirty="0"/>
              <a:t> </a:t>
            </a:r>
            <a:r>
              <a:rPr lang="en-GB" sz="1400" b="0" dirty="0" err="1"/>
              <a:t>arayışına</a:t>
            </a:r>
            <a:r>
              <a:rPr lang="en-GB" sz="1400" b="0" dirty="0"/>
              <a:t> </a:t>
            </a:r>
            <a:r>
              <a:rPr lang="en-GB" sz="1400" b="0" dirty="0" err="1"/>
              <a:t>girilmiş</a:t>
            </a:r>
            <a:r>
              <a:rPr lang="en-GB" sz="1400" b="0" dirty="0"/>
              <a:t> </a:t>
            </a:r>
            <a:r>
              <a:rPr lang="en-GB" sz="1400" b="0" dirty="0" err="1"/>
              <a:t>ve</a:t>
            </a:r>
            <a:r>
              <a:rPr lang="en-GB" sz="1400" b="0" dirty="0"/>
              <a:t> park </a:t>
            </a:r>
            <a:r>
              <a:rPr lang="en-GB" sz="1400" b="0" dirty="0" err="1"/>
              <a:t>yeri</a:t>
            </a:r>
            <a:r>
              <a:rPr lang="en-GB" sz="1400" b="0" dirty="0"/>
              <a:t> </a:t>
            </a:r>
            <a:r>
              <a:rPr lang="en-GB" sz="1400" b="0" dirty="0" err="1"/>
              <a:t>bulma</a:t>
            </a:r>
            <a:r>
              <a:rPr lang="en-GB" sz="1400" b="0" dirty="0"/>
              <a:t>, </a:t>
            </a:r>
            <a:r>
              <a:rPr lang="en-GB" sz="1400" b="0" dirty="0" err="1"/>
              <a:t>etkili</a:t>
            </a:r>
            <a:r>
              <a:rPr lang="en-GB" sz="1400" b="0" dirty="0"/>
              <a:t> </a:t>
            </a:r>
            <a:r>
              <a:rPr lang="en-GB" sz="1400" b="0" dirty="0" err="1"/>
              <a:t>alan</a:t>
            </a:r>
            <a:r>
              <a:rPr lang="en-GB" sz="1400" b="0" dirty="0"/>
              <a:t> </a:t>
            </a:r>
            <a:r>
              <a:rPr lang="en-GB" sz="1400" b="0" dirty="0" err="1"/>
              <a:t>yönetimi</a:t>
            </a:r>
            <a:r>
              <a:rPr lang="en-GB" sz="1400" b="0" dirty="0"/>
              <a:t>, </a:t>
            </a:r>
            <a:r>
              <a:rPr lang="en-GB" sz="1400" b="0" dirty="0" err="1"/>
              <a:t>araç</a:t>
            </a:r>
            <a:r>
              <a:rPr lang="en-GB" sz="1400" b="0" dirty="0"/>
              <a:t> </a:t>
            </a:r>
            <a:r>
              <a:rPr lang="en-GB" sz="1400" b="0" dirty="0" err="1"/>
              <a:t>güvenliği</a:t>
            </a:r>
            <a:r>
              <a:rPr lang="en-GB" sz="1400" b="0" dirty="0"/>
              <a:t> </a:t>
            </a:r>
            <a:r>
              <a:rPr lang="en-GB" sz="1400" b="0" dirty="0" err="1"/>
              <a:t>gibi</a:t>
            </a:r>
            <a:r>
              <a:rPr lang="en-GB" sz="1400" b="0" dirty="0"/>
              <a:t> </a:t>
            </a:r>
            <a:r>
              <a:rPr lang="en-GB" sz="1400" b="0" dirty="0" err="1"/>
              <a:t>konularda</a:t>
            </a:r>
            <a:r>
              <a:rPr lang="en-GB" sz="1400" b="0" dirty="0"/>
              <a:t> </a:t>
            </a:r>
            <a:r>
              <a:rPr lang="en-GB" sz="1400" b="0" dirty="0" err="1"/>
              <a:t>avantajlar</a:t>
            </a:r>
            <a:r>
              <a:rPr lang="en-GB" sz="1400" b="0" dirty="0"/>
              <a:t> </a:t>
            </a:r>
            <a:r>
              <a:rPr lang="en-GB" sz="1400" b="0" dirty="0" err="1"/>
              <a:t>sağlayan</a:t>
            </a:r>
            <a:r>
              <a:rPr lang="en-GB" sz="1400" b="0" dirty="0"/>
              <a:t> </a:t>
            </a:r>
            <a:r>
              <a:rPr lang="en-GB" sz="1400" b="0" dirty="0" err="1"/>
              <a:t>otomasyon</a:t>
            </a:r>
            <a:r>
              <a:rPr lang="en-GB" sz="1400" b="0" dirty="0"/>
              <a:t> </a:t>
            </a:r>
            <a:r>
              <a:rPr lang="en-GB" sz="1400" b="0" dirty="0" err="1"/>
              <a:t>sistemleri</a:t>
            </a:r>
            <a:r>
              <a:rPr lang="en-GB" sz="1400" b="0" dirty="0"/>
              <a:t> </a:t>
            </a:r>
            <a:r>
              <a:rPr lang="en-GB" sz="1400" b="0" dirty="0" err="1"/>
              <a:t>geliştirilmiştir</a:t>
            </a:r>
            <a:r>
              <a:rPr lang="en-GB" sz="1400" b="0" dirty="0"/>
              <a:t>. </a:t>
            </a:r>
            <a:endParaRPr lang="tr-TR" sz="1400" b="0" dirty="0"/>
          </a:p>
          <a:p>
            <a:pPr marL="457200" lvl="2" indent="0">
              <a:spcBef>
                <a:spcPts val="1000"/>
              </a:spcBef>
              <a:buNone/>
            </a:pPr>
            <a:endParaRPr lang="tr-TR" sz="1400"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216016" y="6528161"/>
            <a:ext cx="7363690" cy="3862387"/>
          </a:xfrm>
        </p:spPr>
        <p:txBody>
          <a:bodyPr>
            <a:noAutofit/>
          </a:bodyPr>
          <a:lstStyle/>
          <a:p>
            <a:pPr lvl="0"/>
            <a:r>
              <a:rPr lang="tr-TR" sz="1200" b="1" dirty="0"/>
              <a:t/>
            </a:r>
            <a:br>
              <a:rPr lang="tr-TR" sz="1200" b="1" dirty="0"/>
            </a:br>
            <a:endParaRPr lang="tr-TR" sz="1200" dirty="0"/>
          </a:p>
        </p:txBody>
      </p:sp>
      <p:sp>
        <p:nvSpPr>
          <p:cNvPr id="10" name="Rectangle 7"/>
          <p:cNvSpPr>
            <a:spLocks noChangeArrowheads="1"/>
          </p:cNvSpPr>
          <p:nvPr/>
        </p:nvSpPr>
        <p:spPr bwMode="auto">
          <a:xfrm>
            <a:off x="2402005" y="188827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82550" algn="l"/>
              </a:tabLst>
              <a:defRPr>
                <a:solidFill>
                  <a:schemeClr val="tx1"/>
                </a:solidFill>
                <a:latin typeface="Arial" panose="020B0604020202020204" pitchFamily="34" charset="0"/>
              </a:defRPr>
            </a:lvl1pPr>
            <a:lvl2pPr eaLnBrk="0" fontAlgn="base" hangingPunct="0">
              <a:spcBef>
                <a:spcPct val="0"/>
              </a:spcBef>
              <a:spcAft>
                <a:spcPct val="0"/>
              </a:spcAft>
              <a:tabLst>
                <a:tab pos="-82550" algn="l"/>
              </a:tabLst>
              <a:defRPr>
                <a:solidFill>
                  <a:schemeClr val="tx1"/>
                </a:solidFill>
                <a:latin typeface="Arial" panose="020B0604020202020204" pitchFamily="34" charset="0"/>
              </a:defRPr>
            </a:lvl2pPr>
            <a:lvl3pPr eaLnBrk="0" fontAlgn="base" hangingPunct="0">
              <a:spcBef>
                <a:spcPct val="0"/>
              </a:spcBef>
              <a:spcAft>
                <a:spcPct val="0"/>
              </a:spcAft>
              <a:tabLst>
                <a:tab pos="-82550" algn="l"/>
              </a:tabLst>
              <a:defRPr>
                <a:solidFill>
                  <a:schemeClr val="tx1"/>
                </a:solidFill>
                <a:latin typeface="Arial" panose="020B0604020202020204" pitchFamily="34" charset="0"/>
              </a:defRPr>
            </a:lvl3pPr>
            <a:lvl4pPr eaLnBrk="0" fontAlgn="base" hangingPunct="0">
              <a:spcBef>
                <a:spcPct val="0"/>
              </a:spcBef>
              <a:spcAft>
                <a:spcPct val="0"/>
              </a:spcAft>
              <a:tabLst>
                <a:tab pos="-82550" algn="l"/>
              </a:tabLst>
              <a:defRPr>
                <a:solidFill>
                  <a:schemeClr val="tx1"/>
                </a:solidFill>
                <a:latin typeface="Arial" panose="020B0604020202020204" pitchFamily="34" charset="0"/>
              </a:defRPr>
            </a:lvl4pPr>
            <a:lvl5pPr eaLnBrk="0" fontAlgn="base" hangingPunct="0">
              <a:spcBef>
                <a:spcPct val="0"/>
              </a:spcBef>
              <a:spcAft>
                <a:spcPct val="0"/>
              </a:spcAft>
              <a:tabLst>
                <a:tab pos="-82550" algn="l"/>
              </a:tabLst>
              <a:defRPr>
                <a:solidFill>
                  <a:schemeClr val="tx1"/>
                </a:solidFill>
                <a:latin typeface="Arial" panose="020B0604020202020204" pitchFamily="34" charset="0"/>
              </a:defRPr>
            </a:lvl5pPr>
            <a:lvl6pPr eaLnBrk="0" fontAlgn="base" hangingPunct="0">
              <a:spcBef>
                <a:spcPct val="0"/>
              </a:spcBef>
              <a:spcAft>
                <a:spcPct val="0"/>
              </a:spcAft>
              <a:tabLst>
                <a:tab pos="-82550" algn="l"/>
              </a:tabLst>
              <a:defRPr>
                <a:solidFill>
                  <a:schemeClr val="tx1"/>
                </a:solidFill>
                <a:latin typeface="Arial" panose="020B0604020202020204" pitchFamily="34" charset="0"/>
              </a:defRPr>
            </a:lvl6pPr>
            <a:lvl7pPr eaLnBrk="0" fontAlgn="base" hangingPunct="0">
              <a:spcBef>
                <a:spcPct val="0"/>
              </a:spcBef>
              <a:spcAft>
                <a:spcPct val="0"/>
              </a:spcAft>
              <a:tabLst>
                <a:tab pos="-82550" algn="l"/>
              </a:tabLst>
              <a:defRPr>
                <a:solidFill>
                  <a:schemeClr val="tx1"/>
                </a:solidFill>
                <a:latin typeface="Arial" panose="020B0604020202020204" pitchFamily="34" charset="0"/>
              </a:defRPr>
            </a:lvl7pPr>
            <a:lvl8pPr eaLnBrk="0" fontAlgn="base" hangingPunct="0">
              <a:spcBef>
                <a:spcPct val="0"/>
              </a:spcBef>
              <a:spcAft>
                <a:spcPct val="0"/>
              </a:spcAft>
              <a:tabLst>
                <a:tab pos="-82550" algn="l"/>
              </a:tabLst>
              <a:defRPr>
                <a:solidFill>
                  <a:schemeClr val="tx1"/>
                </a:solidFill>
                <a:latin typeface="Arial" panose="020B0604020202020204" pitchFamily="34" charset="0"/>
              </a:defRPr>
            </a:lvl8pPr>
            <a:lvl9pPr eaLnBrk="0" fontAlgn="base" hangingPunct="0">
              <a:spcBef>
                <a:spcPct val="0"/>
              </a:spcBef>
              <a:spcAft>
                <a:spcPct val="0"/>
              </a:spcAft>
              <a:tabLst>
                <a:tab pos="-82550"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82550" algn="l"/>
              </a:tabLst>
            </a:pPr>
            <a:r>
              <a:rPr kumimoji="0" lang="tr-TR" sz="1400" b="0" i="0" strike="noStrike" cap="none" normalizeH="0" baseline="0" dirty="0" smtClean="0">
                <a:ln>
                  <a:noFill/>
                </a:ln>
                <a:solidFill>
                  <a:srgbClr val="000000"/>
                </a:solidFill>
                <a:effectLst/>
                <a:latin typeface="+mn-lt"/>
                <a:ea typeface="Times New Roman" panose="02020603050405020304" pitchFamily="18" charset="0"/>
              </a:rPr>
              <a:t>             </a:t>
            </a: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6"/>
          <p:cNvSpPr>
            <a:spLocks noChangeArrowheads="1"/>
          </p:cNvSpPr>
          <p:nvPr/>
        </p:nvSpPr>
        <p:spPr bwMode="auto">
          <a:xfrm>
            <a:off x="2982452" y="4027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Dikdörtgen 4"/>
          <p:cNvSpPr/>
          <p:nvPr/>
        </p:nvSpPr>
        <p:spPr>
          <a:xfrm>
            <a:off x="152400" y="1232735"/>
            <a:ext cx="7408460" cy="382092"/>
          </a:xfrm>
          <a:prstGeom prst="rect">
            <a:avLst/>
          </a:prstGeom>
        </p:spPr>
        <p:txBody>
          <a:bodyPr wrap="square">
            <a:spAutoFit/>
          </a:bodyPr>
          <a:lstStyle/>
          <a:p>
            <a:pPr lvl="3">
              <a:lnSpc>
                <a:spcPct val="150000"/>
              </a:lnSpc>
              <a:spcBef>
                <a:spcPts val="600"/>
              </a:spcBef>
              <a:spcAft>
                <a:spcPts val="600"/>
              </a:spcAft>
            </a:pPr>
            <a:endParaRPr lang="tr-TR" sz="1400" dirty="0">
              <a:effectLst/>
              <a:ea typeface="Calibri" panose="020F0502020204030204" pitchFamily="34" charset="0"/>
              <a:cs typeface="Times New Roman" panose="02020603050405020304" pitchFamily="18" charset="0"/>
            </a:endParaRPr>
          </a:p>
        </p:txBody>
      </p:sp>
      <p:pic>
        <p:nvPicPr>
          <p:cNvPr id="11" name="Resim 10" descr="bina, park etmiş, tablo, yol içeren bir resim&#10;&#10;Açıklama otomatik olarak oluşturuldu"/>
          <p:cNvPicPr/>
          <p:nvPr/>
        </p:nvPicPr>
        <p:blipFill>
          <a:blip r:embed="rId2" cstate="print">
            <a:extLst>
              <a:ext uri="{28A0092B-C50C-407E-A947-70E740481C1C}">
                <a14:useLocalDpi xmlns:a14="http://schemas.microsoft.com/office/drawing/2010/main" val="0"/>
              </a:ext>
            </a:extLst>
          </a:blip>
          <a:stretch>
            <a:fillRect/>
          </a:stretch>
        </p:blipFill>
        <p:spPr>
          <a:xfrm>
            <a:off x="2538484" y="4115709"/>
            <a:ext cx="3944203" cy="2235289"/>
          </a:xfrm>
          <a:prstGeom prst="rect">
            <a:avLst/>
          </a:prstGeom>
        </p:spPr>
      </p:pic>
    </p:spTree>
    <p:extLst>
      <p:ext uri="{BB962C8B-B14F-4D97-AF65-F5344CB8AC3E}">
        <p14:creationId xmlns:p14="http://schemas.microsoft.com/office/powerpoint/2010/main" val="2570850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347295" y="756763"/>
            <a:ext cx="7814066" cy="5220956"/>
          </a:xfrm>
        </p:spPr>
        <p:txBody>
          <a:bodyPr>
            <a:noAutofit/>
          </a:bodyPr>
          <a:lstStyle/>
          <a:p>
            <a:pPr marL="457200" lvl="1" indent="0">
              <a:buNone/>
            </a:pPr>
            <a:r>
              <a:rPr lang="tr-TR" b="1" dirty="0" smtClean="0"/>
              <a:t>     </a:t>
            </a:r>
            <a:r>
              <a:rPr lang="en-GB" b="1" dirty="0" smtClean="0"/>
              <a:t>AKILLI </a:t>
            </a:r>
            <a:r>
              <a:rPr lang="en-GB" b="1" dirty="0"/>
              <a:t>ŞEHİR </a:t>
            </a:r>
            <a:r>
              <a:rPr lang="en-GB" b="1" dirty="0" smtClean="0"/>
              <a:t>YÖNETİŞİMİ</a:t>
            </a:r>
            <a:r>
              <a:rPr lang="tr-TR" b="1" dirty="0" smtClean="0"/>
              <a:t> </a:t>
            </a:r>
            <a:r>
              <a:rPr lang="tr-TR" b="1" dirty="0" smtClean="0"/>
              <a:t>UYGULAMALARI - 4</a:t>
            </a:r>
            <a:r>
              <a:rPr lang="en-GB" dirty="0"/>
              <a:t/>
            </a:r>
            <a:br>
              <a:rPr lang="en-GB" dirty="0"/>
            </a:br>
            <a:endParaRPr lang="tr-TR" dirty="0" smtClean="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216016" y="6528161"/>
            <a:ext cx="7363690" cy="3862387"/>
          </a:xfrm>
        </p:spPr>
        <p:txBody>
          <a:bodyPr>
            <a:noAutofit/>
          </a:bodyPr>
          <a:lstStyle/>
          <a:p>
            <a:pPr lvl="0"/>
            <a:r>
              <a:rPr lang="tr-TR" sz="1200" b="1" dirty="0"/>
              <a:t/>
            </a:r>
            <a:br>
              <a:rPr lang="tr-TR" sz="1200" b="1" dirty="0"/>
            </a:br>
            <a:endParaRPr lang="tr-TR" sz="1200" dirty="0"/>
          </a:p>
        </p:txBody>
      </p:sp>
      <p:sp>
        <p:nvSpPr>
          <p:cNvPr id="10" name="Rectangle 7"/>
          <p:cNvSpPr>
            <a:spLocks noChangeArrowheads="1"/>
          </p:cNvSpPr>
          <p:nvPr/>
        </p:nvSpPr>
        <p:spPr bwMode="auto">
          <a:xfrm>
            <a:off x="2402005" y="188827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82550" algn="l"/>
              </a:tabLst>
              <a:defRPr>
                <a:solidFill>
                  <a:schemeClr val="tx1"/>
                </a:solidFill>
                <a:latin typeface="Arial" panose="020B0604020202020204" pitchFamily="34" charset="0"/>
              </a:defRPr>
            </a:lvl1pPr>
            <a:lvl2pPr eaLnBrk="0" fontAlgn="base" hangingPunct="0">
              <a:spcBef>
                <a:spcPct val="0"/>
              </a:spcBef>
              <a:spcAft>
                <a:spcPct val="0"/>
              </a:spcAft>
              <a:tabLst>
                <a:tab pos="-82550" algn="l"/>
              </a:tabLst>
              <a:defRPr>
                <a:solidFill>
                  <a:schemeClr val="tx1"/>
                </a:solidFill>
                <a:latin typeface="Arial" panose="020B0604020202020204" pitchFamily="34" charset="0"/>
              </a:defRPr>
            </a:lvl2pPr>
            <a:lvl3pPr eaLnBrk="0" fontAlgn="base" hangingPunct="0">
              <a:spcBef>
                <a:spcPct val="0"/>
              </a:spcBef>
              <a:spcAft>
                <a:spcPct val="0"/>
              </a:spcAft>
              <a:tabLst>
                <a:tab pos="-82550" algn="l"/>
              </a:tabLst>
              <a:defRPr>
                <a:solidFill>
                  <a:schemeClr val="tx1"/>
                </a:solidFill>
                <a:latin typeface="Arial" panose="020B0604020202020204" pitchFamily="34" charset="0"/>
              </a:defRPr>
            </a:lvl3pPr>
            <a:lvl4pPr eaLnBrk="0" fontAlgn="base" hangingPunct="0">
              <a:spcBef>
                <a:spcPct val="0"/>
              </a:spcBef>
              <a:spcAft>
                <a:spcPct val="0"/>
              </a:spcAft>
              <a:tabLst>
                <a:tab pos="-82550" algn="l"/>
              </a:tabLst>
              <a:defRPr>
                <a:solidFill>
                  <a:schemeClr val="tx1"/>
                </a:solidFill>
                <a:latin typeface="Arial" panose="020B0604020202020204" pitchFamily="34" charset="0"/>
              </a:defRPr>
            </a:lvl4pPr>
            <a:lvl5pPr eaLnBrk="0" fontAlgn="base" hangingPunct="0">
              <a:spcBef>
                <a:spcPct val="0"/>
              </a:spcBef>
              <a:spcAft>
                <a:spcPct val="0"/>
              </a:spcAft>
              <a:tabLst>
                <a:tab pos="-82550" algn="l"/>
              </a:tabLst>
              <a:defRPr>
                <a:solidFill>
                  <a:schemeClr val="tx1"/>
                </a:solidFill>
                <a:latin typeface="Arial" panose="020B0604020202020204" pitchFamily="34" charset="0"/>
              </a:defRPr>
            </a:lvl5pPr>
            <a:lvl6pPr eaLnBrk="0" fontAlgn="base" hangingPunct="0">
              <a:spcBef>
                <a:spcPct val="0"/>
              </a:spcBef>
              <a:spcAft>
                <a:spcPct val="0"/>
              </a:spcAft>
              <a:tabLst>
                <a:tab pos="-82550" algn="l"/>
              </a:tabLst>
              <a:defRPr>
                <a:solidFill>
                  <a:schemeClr val="tx1"/>
                </a:solidFill>
                <a:latin typeface="Arial" panose="020B0604020202020204" pitchFamily="34" charset="0"/>
              </a:defRPr>
            </a:lvl6pPr>
            <a:lvl7pPr eaLnBrk="0" fontAlgn="base" hangingPunct="0">
              <a:spcBef>
                <a:spcPct val="0"/>
              </a:spcBef>
              <a:spcAft>
                <a:spcPct val="0"/>
              </a:spcAft>
              <a:tabLst>
                <a:tab pos="-82550" algn="l"/>
              </a:tabLst>
              <a:defRPr>
                <a:solidFill>
                  <a:schemeClr val="tx1"/>
                </a:solidFill>
                <a:latin typeface="Arial" panose="020B0604020202020204" pitchFamily="34" charset="0"/>
              </a:defRPr>
            </a:lvl7pPr>
            <a:lvl8pPr eaLnBrk="0" fontAlgn="base" hangingPunct="0">
              <a:spcBef>
                <a:spcPct val="0"/>
              </a:spcBef>
              <a:spcAft>
                <a:spcPct val="0"/>
              </a:spcAft>
              <a:tabLst>
                <a:tab pos="-82550" algn="l"/>
              </a:tabLst>
              <a:defRPr>
                <a:solidFill>
                  <a:schemeClr val="tx1"/>
                </a:solidFill>
                <a:latin typeface="Arial" panose="020B0604020202020204" pitchFamily="34" charset="0"/>
              </a:defRPr>
            </a:lvl8pPr>
            <a:lvl9pPr eaLnBrk="0" fontAlgn="base" hangingPunct="0">
              <a:spcBef>
                <a:spcPct val="0"/>
              </a:spcBef>
              <a:spcAft>
                <a:spcPct val="0"/>
              </a:spcAft>
              <a:tabLst>
                <a:tab pos="-82550"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82550" algn="l"/>
              </a:tabLst>
            </a:pPr>
            <a:r>
              <a:rPr kumimoji="0" lang="tr-TR" sz="1400" b="0" i="0" strike="noStrike" cap="none" normalizeH="0" baseline="0" dirty="0" smtClean="0">
                <a:ln>
                  <a:noFill/>
                </a:ln>
                <a:solidFill>
                  <a:srgbClr val="000000"/>
                </a:solidFill>
                <a:effectLst/>
                <a:latin typeface="+mn-lt"/>
                <a:ea typeface="Times New Roman" panose="02020603050405020304" pitchFamily="18" charset="0"/>
              </a:rPr>
              <a:t>             </a:t>
            </a: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6"/>
          <p:cNvSpPr>
            <a:spLocks noChangeArrowheads="1"/>
          </p:cNvSpPr>
          <p:nvPr/>
        </p:nvSpPr>
        <p:spPr bwMode="auto">
          <a:xfrm>
            <a:off x="2982452" y="4027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Dikdörtgen 4"/>
          <p:cNvSpPr/>
          <p:nvPr/>
        </p:nvSpPr>
        <p:spPr>
          <a:xfrm>
            <a:off x="152400" y="1232735"/>
            <a:ext cx="7408460" cy="382092"/>
          </a:xfrm>
          <a:prstGeom prst="rect">
            <a:avLst/>
          </a:prstGeom>
        </p:spPr>
        <p:txBody>
          <a:bodyPr wrap="square">
            <a:spAutoFit/>
          </a:bodyPr>
          <a:lstStyle/>
          <a:p>
            <a:pPr lvl="3">
              <a:lnSpc>
                <a:spcPct val="150000"/>
              </a:lnSpc>
              <a:spcBef>
                <a:spcPts val="600"/>
              </a:spcBef>
              <a:spcAft>
                <a:spcPts val="600"/>
              </a:spcAft>
            </a:pPr>
            <a:endParaRPr lang="tr-TR" sz="1400" dirty="0">
              <a:effectLst/>
              <a:ea typeface="Calibri" panose="020F0502020204030204" pitchFamily="34" charset="0"/>
              <a:cs typeface="Times New Roman" panose="02020603050405020304" pitchFamily="18" charset="0"/>
            </a:endParaRPr>
          </a:p>
        </p:txBody>
      </p:sp>
      <p:sp>
        <p:nvSpPr>
          <p:cNvPr id="6" name="Dikdörtgen 5"/>
          <p:cNvSpPr/>
          <p:nvPr/>
        </p:nvSpPr>
        <p:spPr>
          <a:xfrm>
            <a:off x="696451" y="1166946"/>
            <a:ext cx="7059303" cy="3508653"/>
          </a:xfrm>
          <a:prstGeom prst="rect">
            <a:avLst/>
          </a:prstGeom>
        </p:spPr>
        <p:txBody>
          <a:bodyPr wrap="square">
            <a:spAutoFit/>
          </a:bodyPr>
          <a:lstStyle/>
          <a:p>
            <a:pPr lvl="1">
              <a:lnSpc>
                <a:spcPct val="150000"/>
              </a:lnSpc>
              <a:spcBef>
                <a:spcPts val="600"/>
              </a:spcBef>
              <a:spcAft>
                <a:spcPts val="600"/>
              </a:spcAft>
            </a:pPr>
            <a:r>
              <a:rPr lang="tr-TR" sz="1400" b="1" dirty="0" smtClean="0">
                <a:ea typeface="SimHei" panose="02010609060101010101" pitchFamily="49" charset="-122"/>
                <a:cs typeface="Times New Roman" panose="02020603050405020304" pitchFamily="18" charset="0"/>
              </a:rPr>
              <a:t>6. </a:t>
            </a:r>
            <a:r>
              <a:rPr lang="en-GB" sz="1400" b="1" dirty="0" err="1" smtClean="0">
                <a:ea typeface="SimHei" panose="02010609060101010101" pitchFamily="49" charset="-122"/>
                <a:cs typeface="Times New Roman" panose="02020603050405020304" pitchFamily="18" charset="0"/>
              </a:rPr>
              <a:t>Akıllı</a:t>
            </a:r>
            <a:r>
              <a:rPr lang="en-GB" sz="1400" b="1" dirty="0" smtClean="0">
                <a:ea typeface="SimHei" panose="02010609060101010101" pitchFamily="49" charset="-122"/>
                <a:cs typeface="Times New Roman" panose="02020603050405020304" pitchFamily="18" charset="0"/>
              </a:rPr>
              <a:t> </a:t>
            </a:r>
            <a:r>
              <a:rPr lang="en-GB" sz="1400" b="1" dirty="0" err="1">
                <a:ea typeface="SimHei" panose="02010609060101010101" pitchFamily="49" charset="-122"/>
                <a:cs typeface="Times New Roman" panose="02020603050405020304" pitchFamily="18" charset="0"/>
              </a:rPr>
              <a:t>Sulama</a:t>
            </a:r>
            <a:r>
              <a:rPr lang="en-GB" sz="1400" b="1" dirty="0">
                <a:ea typeface="SimHei" panose="02010609060101010101" pitchFamily="49" charset="-122"/>
                <a:cs typeface="Times New Roman" panose="02020603050405020304" pitchFamily="18" charset="0"/>
              </a:rPr>
              <a:t> </a:t>
            </a:r>
            <a:r>
              <a:rPr lang="tr-TR" sz="1400" b="1" dirty="0" smtClean="0">
                <a:ea typeface="SimHei" panose="02010609060101010101" pitchFamily="49" charset="-122"/>
                <a:cs typeface="Times New Roman" panose="02020603050405020304" pitchFamily="18" charset="0"/>
              </a:rPr>
              <a:t>: </a:t>
            </a:r>
            <a:r>
              <a:rPr lang="en-GB" sz="1400" dirty="0" err="1" smtClean="0">
                <a:ea typeface="SimHei" panose="02010609060101010101" pitchFamily="49" charset="-122"/>
                <a:cs typeface="Times New Roman" panose="02020603050405020304" pitchFamily="18" charset="0"/>
              </a:rPr>
              <a:t>Kentsel</a:t>
            </a:r>
            <a:r>
              <a:rPr lang="en-GB" sz="1400" dirty="0" smtClean="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alanlardaki</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sulamanın</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uzaktan</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kontrol</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edilmesini</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sağlayan</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bir</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tür</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nesnelerin</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interneti</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IoT</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çözümüdür</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Sistem</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hava</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durumunu</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ve</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toprağın</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nemlilik</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durumunu</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ölçerek</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bağımsız</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bir</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şekilde</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ya</a:t>
            </a:r>
            <a:r>
              <a:rPr lang="en-GB" sz="1400" dirty="0">
                <a:ea typeface="SimHei" panose="02010609060101010101" pitchFamily="49" charset="-122"/>
                <a:cs typeface="Times New Roman" panose="02020603050405020304" pitchFamily="18" charset="0"/>
              </a:rPr>
              <a:t> da </a:t>
            </a:r>
            <a:r>
              <a:rPr lang="en-GB" sz="1400" dirty="0" err="1">
                <a:ea typeface="SimHei" panose="02010609060101010101" pitchFamily="49" charset="-122"/>
                <a:cs typeface="Times New Roman" panose="02020603050405020304" pitchFamily="18" charset="0"/>
              </a:rPr>
              <a:t>kullanıcının</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zaman</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dilimi</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atamasına</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göre</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çalışabilmektedir</a:t>
            </a:r>
            <a:r>
              <a:rPr lang="en-GB" sz="1400" dirty="0">
                <a:ea typeface="SimHei" panose="02010609060101010101" pitchFamily="49" charset="-122"/>
                <a:cs typeface="Times New Roman" panose="02020603050405020304" pitchFamily="18" charset="0"/>
              </a:rPr>
              <a:t>. Bu </a:t>
            </a:r>
            <a:r>
              <a:rPr lang="en-GB" sz="1400" dirty="0" err="1">
                <a:ea typeface="SimHei" panose="02010609060101010101" pitchFamily="49" charset="-122"/>
                <a:cs typeface="Times New Roman" panose="02020603050405020304" pitchFamily="18" charset="0"/>
              </a:rPr>
              <a:t>akıllı</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çözümler</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aracılığıyla</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gereksiz</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su</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tüketiminin</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önüne</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geçilmeye</a:t>
            </a:r>
            <a:r>
              <a:rPr lang="en-GB" sz="1400" dirty="0">
                <a:ea typeface="SimHei" panose="02010609060101010101" pitchFamily="49" charset="-122"/>
                <a:cs typeface="Times New Roman" panose="02020603050405020304" pitchFamily="18" charset="0"/>
              </a:rPr>
              <a:t> </a:t>
            </a:r>
            <a:r>
              <a:rPr lang="en-GB" sz="1400" dirty="0" err="1">
                <a:ea typeface="SimHei" panose="02010609060101010101" pitchFamily="49" charset="-122"/>
                <a:cs typeface="Times New Roman" panose="02020603050405020304" pitchFamily="18" charset="0"/>
              </a:rPr>
              <a:t>çalışılmaktadır</a:t>
            </a:r>
            <a:r>
              <a:rPr lang="en-GB" sz="1400" dirty="0">
                <a:ea typeface="SimHei" panose="02010609060101010101" pitchFamily="49" charset="-122"/>
                <a:cs typeface="Times New Roman" panose="02020603050405020304" pitchFamily="18" charset="0"/>
              </a:rPr>
              <a:t>. </a:t>
            </a:r>
            <a:endParaRPr lang="tr-TR" sz="1400" dirty="0" smtClean="0">
              <a:ea typeface="SimHei" panose="02010609060101010101" pitchFamily="49" charset="-122"/>
              <a:cs typeface="Times New Roman" panose="02020603050405020304" pitchFamily="18" charset="0"/>
            </a:endParaRPr>
          </a:p>
          <a:p>
            <a:pPr lvl="1"/>
            <a:r>
              <a:rPr lang="tr-TR" sz="1400" b="1" dirty="0" smtClean="0"/>
              <a:t>7. </a:t>
            </a:r>
            <a:r>
              <a:rPr lang="en-GB" sz="1400" b="1" dirty="0" err="1" smtClean="0"/>
              <a:t>Akıllı</a:t>
            </a:r>
            <a:r>
              <a:rPr lang="en-GB" sz="1400" b="1" dirty="0" smtClean="0"/>
              <a:t> </a:t>
            </a:r>
            <a:r>
              <a:rPr lang="en-GB" sz="1400" b="1" dirty="0" err="1" smtClean="0"/>
              <a:t>Aydınlatma</a:t>
            </a:r>
            <a:r>
              <a:rPr lang="tr-TR" sz="1400" b="1" dirty="0" smtClean="0"/>
              <a:t> : </a:t>
            </a:r>
            <a:r>
              <a:rPr lang="en-GB" sz="1400" dirty="0" err="1" smtClean="0"/>
              <a:t>Kentsel</a:t>
            </a:r>
            <a:r>
              <a:rPr lang="en-GB" sz="1400" dirty="0" smtClean="0"/>
              <a:t> </a:t>
            </a:r>
            <a:r>
              <a:rPr lang="en-GB" sz="1400" dirty="0" err="1"/>
              <a:t>alanlarda</a:t>
            </a:r>
            <a:r>
              <a:rPr lang="en-GB" sz="1400" dirty="0"/>
              <a:t> </a:t>
            </a:r>
            <a:r>
              <a:rPr lang="en-GB" sz="1400" dirty="0" err="1"/>
              <a:t>karşılaşılan</a:t>
            </a:r>
            <a:r>
              <a:rPr lang="en-GB" sz="1400" dirty="0"/>
              <a:t> </a:t>
            </a:r>
            <a:r>
              <a:rPr lang="en-GB" sz="1400" dirty="0" err="1"/>
              <a:t>enerjinin</a:t>
            </a:r>
            <a:r>
              <a:rPr lang="en-GB" sz="1400" dirty="0"/>
              <a:t> </a:t>
            </a:r>
            <a:r>
              <a:rPr lang="en-GB" sz="1400" dirty="0" err="1"/>
              <a:t>verimsiz</a:t>
            </a:r>
            <a:r>
              <a:rPr lang="en-GB" sz="1400" dirty="0"/>
              <a:t> </a:t>
            </a:r>
            <a:r>
              <a:rPr lang="en-GB" sz="1400" dirty="0" err="1"/>
              <a:t>kullanımı</a:t>
            </a:r>
            <a:r>
              <a:rPr lang="en-GB" sz="1400" dirty="0"/>
              <a:t> </a:t>
            </a:r>
            <a:r>
              <a:rPr lang="en-GB" sz="1400" dirty="0" err="1"/>
              <a:t>problemine</a:t>
            </a:r>
            <a:r>
              <a:rPr lang="en-GB" sz="1400" dirty="0"/>
              <a:t> </a:t>
            </a:r>
            <a:r>
              <a:rPr lang="en-GB" sz="1400" dirty="0" err="1"/>
              <a:t>yönelik</a:t>
            </a:r>
            <a:r>
              <a:rPr lang="en-GB" sz="1400" dirty="0"/>
              <a:t> </a:t>
            </a:r>
            <a:r>
              <a:rPr lang="en-GB" sz="1400" dirty="0" err="1"/>
              <a:t>olarak</a:t>
            </a:r>
            <a:r>
              <a:rPr lang="en-GB" sz="1400" dirty="0"/>
              <a:t> </a:t>
            </a:r>
            <a:r>
              <a:rPr lang="en-GB" sz="1400" dirty="0" err="1"/>
              <a:t>üretilmiş</a:t>
            </a:r>
            <a:r>
              <a:rPr lang="en-GB" sz="1400" dirty="0"/>
              <a:t> </a:t>
            </a:r>
            <a:r>
              <a:rPr lang="en-GB" sz="1400" dirty="0" err="1"/>
              <a:t>akıllı</a:t>
            </a:r>
            <a:r>
              <a:rPr lang="en-GB" sz="1400" dirty="0"/>
              <a:t> </a:t>
            </a:r>
            <a:r>
              <a:rPr lang="en-GB" sz="1400" dirty="0" err="1"/>
              <a:t>çözümlerden</a:t>
            </a:r>
            <a:r>
              <a:rPr lang="en-GB" sz="1400" dirty="0"/>
              <a:t> </a:t>
            </a:r>
            <a:r>
              <a:rPr lang="en-GB" sz="1400" dirty="0" err="1"/>
              <a:t>birisidir</a:t>
            </a:r>
            <a:r>
              <a:rPr lang="en-GB" sz="1400" dirty="0"/>
              <a:t>. </a:t>
            </a:r>
            <a:r>
              <a:rPr lang="en-GB" sz="1400" dirty="0" err="1"/>
              <a:t>Dijitallikten</a:t>
            </a:r>
            <a:r>
              <a:rPr lang="en-GB" sz="1400" dirty="0"/>
              <a:t> </a:t>
            </a:r>
            <a:r>
              <a:rPr lang="en-GB" sz="1400" dirty="0" err="1"/>
              <a:t>yoksun</a:t>
            </a:r>
            <a:r>
              <a:rPr lang="en-GB" sz="1400" dirty="0"/>
              <a:t> </a:t>
            </a:r>
            <a:r>
              <a:rPr lang="en-GB" sz="1400" dirty="0" err="1"/>
              <a:t>olan</a:t>
            </a:r>
            <a:r>
              <a:rPr lang="en-GB" sz="1400" dirty="0"/>
              <a:t> </a:t>
            </a:r>
            <a:r>
              <a:rPr lang="en-GB" sz="1400" dirty="0" err="1"/>
              <a:t>aydınlatma</a:t>
            </a:r>
            <a:r>
              <a:rPr lang="en-GB" sz="1400" dirty="0"/>
              <a:t> </a:t>
            </a:r>
            <a:r>
              <a:rPr lang="en-GB" sz="1400" dirty="0" err="1"/>
              <a:t>sistemlerinde</a:t>
            </a:r>
            <a:r>
              <a:rPr lang="en-GB" sz="1400" dirty="0"/>
              <a:t> </a:t>
            </a:r>
            <a:r>
              <a:rPr lang="en-GB" sz="1400" dirty="0" err="1"/>
              <a:t>karşılaşılan</a:t>
            </a:r>
            <a:r>
              <a:rPr lang="en-GB" sz="1400" dirty="0"/>
              <a:t> </a:t>
            </a:r>
            <a:r>
              <a:rPr lang="en-GB" sz="1400" dirty="0" err="1"/>
              <a:t>enerji</a:t>
            </a:r>
            <a:r>
              <a:rPr lang="en-GB" sz="1400" dirty="0"/>
              <a:t> </a:t>
            </a:r>
            <a:r>
              <a:rPr lang="en-GB" sz="1400" dirty="0" err="1"/>
              <a:t>israfı</a:t>
            </a:r>
            <a:r>
              <a:rPr lang="en-GB" sz="1400" dirty="0"/>
              <a:t>, </a:t>
            </a:r>
            <a:r>
              <a:rPr lang="en-GB" sz="1400" dirty="0" err="1"/>
              <a:t>maliyet</a:t>
            </a:r>
            <a:r>
              <a:rPr lang="en-GB" sz="1400" dirty="0"/>
              <a:t>, </a:t>
            </a:r>
            <a:r>
              <a:rPr lang="en-GB" sz="1400" dirty="0" err="1"/>
              <a:t>güvenlik</a:t>
            </a:r>
            <a:r>
              <a:rPr lang="en-GB" sz="1400" dirty="0"/>
              <a:t> </a:t>
            </a:r>
            <a:r>
              <a:rPr lang="en-GB" sz="1400" dirty="0" err="1"/>
              <a:t>ve</a:t>
            </a:r>
            <a:r>
              <a:rPr lang="en-GB" sz="1400" dirty="0"/>
              <a:t> </a:t>
            </a:r>
            <a:r>
              <a:rPr lang="en-GB" sz="1400" dirty="0" err="1"/>
              <a:t>çevre</a:t>
            </a:r>
            <a:r>
              <a:rPr lang="en-GB" sz="1400" dirty="0"/>
              <a:t> </a:t>
            </a:r>
            <a:r>
              <a:rPr lang="en-GB" sz="1400" dirty="0" err="1"/>
              <a:t>sorunlarını</a:t>
            </a:r>
            <a:r>
              <a:rPr lang="en-GB" sz="1400" dirty="0"/>
              <a:t> </a:t>
            </a:r>
            <a:r>
              <a:rPr lang="en-GB" sz="1400" dirty="0" err="1"/>
              <a:t>gidermeye</a:t>
            </a:r>
            <a:r>
              <a:rPr lang="en-GB" sz="1400" dirty="0"/>
              <a:t> </a:t>
            </a:r>
            <a:r>
              <a:rPr lang="en-GB" sz="1400" dirty="0" err="1"/>
              <a:t>yönelik</a:t>
            </a:r>
            <a:r>
              <a:rPr lang="en-GB" sz="1400" dirty="0"/>
              <a:t> </a:t>
            </a:r>
            <a:r>
              <a:rPr lang="en-GB" sz="1400" dirty="0" err="1"/>
              <a:t>olarak</a:t>
            </a:r>
            <a:r>
              <a:rPr lang="en-GB" sz="1400" dirty="0"/>
              <a:t> </a:t>
            </a:r>
            <a:r>
              <a:rPr lang="en-GB" sz="1400" dirty="0" err="1"/>
              <a:t>tek</a:t>
            </a:r>
            <a:r>
              <a:rPr lang="en-GB" sz="1400" dirty="0"/>
              <a:t> </a:t>
            </a:r>
            <a:r>
              <a:rPr lang="en-GB" sz="1400" dirty="0" err="1"/>
              <a:t>merkezden</a:t>
            </a:r>
            <a:r>
              <a:rPr lang="en-GB" sz="1400" dirty="0"/>
              <a:t> </a:t>
            </a:r>
            <a:r>
              <a:rPr lang="en-GB" sz="1400" dirty="0" err="1"/>
              <a:t>kontrol</a:t>
            </a:r>
            <a:r>
              <a:rPr lang="en-GB" sz="1400" dirty="0"/>
              <a:t> </a:t>
            </a:r>
            <a:r>
              <a:rPr lang="en-GB" sz="1400" dirty="0" err="1"/>
              <a:t>edilebilen</a:t>
            </a:r>
            <a:r>
              <a:rPr lang="en-GB" sz="1400" dirty="0"/>
              <a:t> </a:t>
            </a:r>
            <a:r>
              <a:rPr lang="en-GB" sz="1400" dirty="0" err="1"/>
              <a:t>bulut</a:t>
            </a:r>
            <a:r>
              <a:rPr lang="en-GB" sz="1400" dirty="0"/>
              <a:t> </a:t>
            </a:r>
            <a:r>
              <a:rPr lang="en-GB" sz="1400" dirty="0" err="1"/>
              <a:t>tabanlı</a:t>
            </a:r>
            <a:r>
              <a:rPr lang="en-GB" sz="1400" dirty="0"/>
              <a:t> </a:t>
            </a:r>
            <a:r>
              <a:rPr lang="en-GB" sz="1400" dirty="0" err="1"/>
              <a:t>aydınlatma</a:t>
            </a:r>
            <a:r>
              <a:rPr lang="en-GB" sz="1400" dirty="0"/>
              <a:t> </a:t>
            </a:r>
            <a:r>
              <a:rPr lang="en-GB" sz="1400" dirty="0" err="1"/>
              <a:t>otomasyonları</a:t>
            </a:r>
            <a:r>
              <a:rPr lang="en-GB" sz="1400" dirty="0"/>
              <a:t> </a:t>
            </a:r>
            <a:r>
              <a:rPr lang="en-GB" sz="1400" dirty="0" err="1"/>
              <a:t>geliştirilmiştir</a:t>
            </a:r>
            <a:r>
              <a:rPr lang="en-GB" sz="1400" dirty="0"/>
              <a:t>. </a:t>
            </a:r>
            <a:r>
              <a:rPr lang="en-GB" sz="1400" dirty="0" err="1"/>
              <a:t>Özellikle</a:t>
            </a:r>
            <a:r>
              <a:rPr lang="en-GB" sz="1400" dirty="0"/>
              <a:t> </a:t>
            </a:r>
            <a:r>
              <a:rPr lang="en-GB" sz="1400" dirty="0" err="1"/>
              <a:t>IoT</a:t>
            </a:r>
            <a:r>
              <a:rPr lang="en-GB" sz="1400" dirty="0"/>
              <a:t> </a:t>
            </a:r>
            <a:r>
              <a:rPr lang="en-GB" sz="1400" dirty="0" err="1"/>
              <a:t>teknolojisinde</a:t>
            </a:r>
            <a:r>
              <a:rPr lang="en-GB" sz="1400" dirty="0"/>
              <a:t> </a:t>
            </a:r>
            <a:r>
              <a:rPr lang="en-GB" sz="1400" dirty="0" err="1"/>
              <a:t>yaşanan</a:t>
            </a:r>
            <a:r>
              <a:rPr lang="en-GB" sz="1400" dirty="0"/>
              <a:t> </a:t>
            </a:r>
            <a:r>
              <a:rPr lang="en-GB" sz="1400" dirty="0" err="1"/>
              <a:t>gelişmelerle</a:t>
            </a:r>
            <a:r>
              <a:rPr lang="en-GB" sz="1400" dirty="0"/>
              <a:t> </a:t>
            </a:r>
            <a:r>
              <a:rPr lang="en-GB" sz="1400" dirty="0" err="1"/>
              <a:t>birlikte</a:t>
            </a:r>
            <a:r>
              <a:rPr lang="en-GB" sz="1400" dirty="0"/>
              <a:t> </a:t>
            </a:r>
            <a:r>
              <a:rPr lang="en-GB" sz="1400" dirty="0" err="1"/>
              <a:t>aydınlatmaların</a:t>
            </a:r>
            <a:r>
              <a:rPr lang="en-GB" sz="1400" dirty="0"/>
              <a:t> </a:t>
            </a:r>
            <a:r>
              <a:rPr lang="en-GB" sz="1400" dirty="0" err="1"/>
              <a:t>kontrolünde</a:t>
            </a:r>
            <a:r>
              <a:rPr lang="en-GB" sz="1400" dirty="0"/>
              <a:t> </a:t>
            </a:r>
            <a:r>
              <a:rPr lang="en-GB" sz="1400" dirty="0" err="1"/>
              <a:t>kablonun</a:t>
            </a:r>
            <a:r>
              <a:rPr lang="en-GB" sz="1400" dirty="0"/>
              <a:t> </a:t>
            </a:r>
            <a:r>
              <a:rPr lang="en-GB" sz="1400" dirty="0" err="1"/>
              <a:t>yerini</a:t>
            </a:r>
            <a:r>
              <a:rPr lang="en-GB" sz="1400" dirty="0"/>
              <a:t> </a:t>
            </a:r>
            <a:r>
              <a:rPr lang="en-GB" sz="1400" dirty="0" err="1"/>
              <a:t>sensörler</a:t>
            </a:r>
            <a:r>
              <a:rPr lang="en-GB" sz="1400" dirty="0"/>
              <a:t> </a:t>
            </a:r>
            <a:r>
              <a:rPr lang="en-GB" sz="1400" dirty="0" err="1"/>
              <a:t>ve</a:t>
            </a:r>
            <a:r>
              <a:rPr lang="en-GB" sz="1400" dirty="0"/>
              <a:t> </a:t>
            </a:r>
            <a:r>
              <a:rPr lang="en-GB" sz="1400" dirty="0" err="1"/>
              <a:t>kablosuz</a:t>
            </a:r>
            <a:r>
              <a:rPr lang="en-GB" sz="1400" dirty="0"/>
              <a:t> </a:t>
            </a:r>
            <a:r>
              <a:rPr lang="en-GB" sz="1400" dirty="0" err="1"/>
              <a:t>çözümler</a:t>
            </a:r>
            <a:r>
              <a:rPr lang="en-GB" sz="1400" dirty="0"/>
              <a:t> </a:t>
            </a:r>
            <a:r>
              <a:rPr lang="en-GB" sz="1400" dirty="0" err="1"/>
              <a:t>almıştır</a:t>
            </a:r>
            <a:r>
              <a:rPr lang="en-GB" sz="1400" dirty="0"/>
              <a:t>. </a:t>
            </a:r>
            <a:r>
              <a:rPr lang="en-GB" sz="1400" dirty="0" err="1"/>
              <a:t>Havanın</a:t>
            </a:r>
            <a:r>
              <a:rPr lang="en-GB" sz="1400" dirty="0"/>
              <a:t> </a:t>
            </a:r>
            <a:r>
              <a:rPr lang="en-GB" sz="1400" dirty="0" err="1"/>
              <a:t>aydınlanma</a:t>
            </a:r>
            <a:r>
              <a:rPr lang="en-GB" sz="1400" dirty="0"/>
              <a:t> </a:t>
            </a:r>
            <a:r>
              <a:rPr lang="en-GB" sz="1400" dirty="0" err="1"/>
              <a:t>durumuna</a:t>
            </a:r>
            <a:r>
              <a:rPr lang="en-GB" sz="1400" dirty="0"/>
              <a:t> </a:t>
            </a:r>
            <a:r>
              <a:rPr lang="en-GB" sz="1400" dirty="0" err="1"/>
              <a:t>göre</a:t>
            </a:r>
            <a:r>
              <a:rPr lang="en-GB" sz="1400" dirty="0"/>
              <a:t> </a:t>
            </a:r>
            <a:r>
              <a:rPr lang="en-GB" sz="1400" dirty="0" err="1"/>
              <a:t>otomatik</a:t>
            </a:r>
            <a:r>
              <a:rPr lang="en-GB" sz="1400" dirty="0"/>
              <a:t> </a:t>
            </a:r>
            <a:r>
              <a:rPr lang="en-GB" sz="1400" dirty="0" err="1"/>
              <a:t>açılıp</a:t>
            </a:r>
            <a:r>
              <a:rPr lang="en-GB" sz="1400" dirty="0"/>
              <a:t> </a:t>
            </a:r>
            <a:r>
              <a:rPr lang="en-GB" sz="1400" dirty="0" err="1"/>
              <a:t>kapanan</a:t>
            </a:r>
            <a:r>
              <a:rPr lang="en-GB" sz="1400" dirty="0"/>
              <a:t> </a:t>
            </a:r>
            <a:r>
              <a:rPr lang="en-GB" sz="1400" dirty="0" err="1"/>
              <a:t>bu</a:t>
            </a:r>
            <a:r>
              <a:rPr lang="en-GB" sz="1400" dirty="0"/>
              <a:t> </a:t>
            </a:r>
            <a:r>
              <a:rPr lang="en-GB" sz="1400" dirty="0" err="1"/>
              <a:t>sistemler</a:t>
            </a:r>
            <a:r>
              <a:rPr lang="en-GB" sz="1400" dirty="0"/>
              <a:t> </a:t>
            </a:r>
            <a:r>
              <a:rPr lang="en-GB" sz="1400" dirty="0" err="1"/>
              <a:t>aracılığıyla</a:t>
            </a:r>
            <a:r>
              <a:rPr lang="en-GB" sz="1400" dirty="0"/>
              <a:t> </a:t>
            </a:r>
            <a:r>
              <a:rPr lang="en-GB" sz="1400" dirty="0" err="1"/>
              <a:t>enerji</a:t>
            </a:r>
            <a:r>
              <a:rPr lang="en-GB" sz="1400" dirty="0"/>
              <a:t> </a:t>
            </a:r>
            <a:r>
              <a:rPr lang="en-GB" sz="1400" dirty="0" err="1"/>
              <a:t>tasarrufu</a:t>
            </a:r>
            <a:r>
              <a:rPr lang="en-GB" sz="1400" dirty="0"/>
              <a:t> </a:t>
            </a:r>
            <a:r>
              <a:rPr lang="en-GB" sz="1400" dirty="0" err="1"/>
              <a:t>sağlanması</a:t>
            </a:r>
            <a:r>
              <a:rPr lang="en-GB" sz="1400" dirty="0"/>
              <a:t> </a:t>
            </a:r>
            <a:r>
              <a:rPr lang="en-GB" sz="1400" dirty="0" err="1"/>
              <a:t>ve</a:t>
            </a:r>
            <a:r>
              <a:rPr lang="en-GB" sz="1400" dirty="0"/>
              <a:t> </a:t>
            </a:r>
            <a:r>
              <a:rPr lang="en-GB" sz="1400" dirty="0" err="1"/>
              <a:t>karbon</a:t>
            </a:r>
            <a:r>
              <a:rPr lang="en-GB" sz="1400" dirty="0"/>
              <a:t> </a:t>
            </a:r>
            <a:r>
              <a:rPr lang="en-GB" sz="1400" dirty="0" err="1"/>
              <a:t>ayak</a:t>
            </a:r>
            <a:r>
              <a:rPr lang="en-GB" sz="1400" dirty="0"/>
              <a:t> </a:t>
            </a:r>
            <a:r>
              <a:rPr lang="en-GB" sz="1400" dirty="0" err="1"/>
              <a:t>izinin</a:t>
            </a:r>
            <a:r>
              <a:rPr lang="en-GB" sz="1400" dirty="0"/>
              <a:t> </a:t>
            </a:r>
            <a:r>
              <a:rPr lang="en-GB" sz="1400" dirty="0" err="1" smtClean="0"/>
              <a:t>azaltılması</a:t>
            </a:r>
            <a:r>
              <a:rPr lang="tr-TR" sz="1400" dirty="0" smtClean="0"/>
              <a:t>.</a:t>
            </a:r>
            <a:r>
              <a:rPr lang="en-GB" sz="1400" dirty="0" smtClean="0"/>
              <a:t> </a:t>
            </a:r>
            <a:endParaRPr lang="tr-TR" sz="1400" dirty="0">
              <a:effectLst/>
              <a:ea typeface="SimHei" panose="02010609060101010101" pitchFamily="49" charset="-122"/>
              <a:cs typeface="Times New Roman" panose="02020603050405020304" pitchFamily="18" charset="0"/>
            </a:endParaRPr>
          </a:p>
        </p:txBody>
      </p:sp>
      <p:pic>
        <p:nvPicPr>
          <p:cNvPr id="12" name="Resim 11" descr="çayır, kişi, tutma, adam içeren bir resim&#10;&#10;Açıklama otomatik olarak oluşturuldu"/>
          <p:cNvPicPr/>
          <p:nvPr/>
        </p:nvPicPr>
        <p:blipFill>
          <a:blip r:embed="rId2">
            <a:extLst>
              <a:ext uri="{28A0092B-C50C-407E-A947-70E740481C1C}">
                <a14:useLocalDpi xmlns:a14="http://schemas.microsoft.com/office/drawing/2010/main" val="0"/>
              </a:ext>
            </a:extLst>
          </a:blip>
          <a:stretch>
            <a:fillRect/>
          </a:stretch>
        </p:blipFill>
        <p:spPr>
          <a:xfrm>
            <a:off x="2402005" y="4647340"/>
            <a:ext cx="4285398" cy="1792388"/>
          </a:xfrm>
          <a:prstGeom prst="rect">
            <a:avLst/>
          </a:prstGeom>
        </p:spPr>
      </p:pic>
    </p:spTree>
    <p:extLst>
      <p:ext uri="{BB962C8B-B14F-4D97-AF65-F5344CB8AC3E}">
        <p14:creationId xmlns:p14="http://schemas.microsoft.com/office/powerpoint/2010/main" val="2024612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347295" y="756763"/>
            <a:ext cx="7814066" cy="5220956"/>
          </a:xfrm>
        </p:spPr>
        <p:txBody>
          <a:bodyPr>
            <a:noAutofit/>
          </a:bodyPr>
          <a:lstStyle/>
          <a:p>
            <a:pPr marL="457200" lvl="1" indent="0">
              <a:buNone/>
            </a:pPr>
            <a:r>
              <a:rPr lang="en-GB" b="1" dirty="0" smtClean="0"/>
              <a:t>AKILLI ŞEHİR YÖNETİŞİMİ</a:t>
            </a:r>
            <a:r>
              <a:rPr lang="tr-TR" b="1" dirty="0" smtClean="0"/>
              <a:t> UYGULAMALARI - 5</a:t>
            </a:r>
          </a:p>
          <a:p>
            <a:pPr marL="457200" lvl="1" indent="0">
              <a:buNone/>
            </a:pPr>
            <a:r>
              <a:rPr lang="tr-TR" sz="1400" b="1" dirty="0" smtClean="0"/>
              <a:t>8. </a:t>
            </a:r>
            <a:r>
              <a:rPr lang="en-GB" sz="1400" b="1" dirty="0" err="1" smtClean="0"/>
              <a:t>Akıllı</a:t>
            </a:r>
            <a:r>
              <a:rPr lang="en-GB" sz="1400" b="1" dirty="0" smtClean="0"/>
              <a:t> </a:t>
            </a:r>
            <a:r>
              <a:rPr lang="en-GB" sz="1400" b="1" dirty="0" err="1"/>
              <a:t>Atık</a:t>
            </a:r>
            <a:r>
              <a:rPr lang="en-GB" sz="1400" b="1" dirty="0"/>
              <a:t> </a:t>
            </a:r>
            <a:r>
              <a:rPr lang="en-GB" sz="1400" b="1" dirty="0" err="1"/>
              <a:t>Toplama</a:t>
            </a:r>
            <a:r>
              <a:rPr lang="en-GB" sz="1400" b="1" dirty="0"/>
              <a:t> </a:t>
            </a:r>
            <a:r>
              <a:rPr lang="tr-TR" sz="1400" b="1" dirty="0" smtClean="0"/>
              <a:t>: </a:t>
            </a:r>
            <a:r>
              <a:rPr lang="en-GB" sz="1400" b="0" dirty="0" err="1" smtClean="0"/>
              <a:t>Kablosuz</a:t>
            </a:r>
            <a:r>
              <a:rPr lang="en-GB" sz="1400" b="0" dirty="0" smtClean="0"/>
              <a:t> </a:t>
            </a:r>
            <a:r>
              <a:rPr lang="en-GB" sz="1400" b="0" dirty="0" err="1"/>
              <a:t>sensörler</a:t>
            </a:r>
            <a:r>
              <a:rPr lang="en-GB" sz="1400" b="0" dirty="0"/>
              <a:t> </a:t>
            </a:r>
            <a:r>
              <a:rPr lang="en-GB" sz="1400" b="0" dirty="0" err="1"/>
              <a:t>aracılığıyla</a:t>
            </a:r>
            <a:r>
              <a:rPr lang="en-GB" sz="1400" b="0" dirty="0"/>
              <a:t> </a:t>
            </a:r>
            <a:r>
              <a:rPr lang="en-GB" sz="1400" b="0" dirty="0" err="1"/>
              <a:t>çöp</a:t>
            </a:r>
            <a:r>
              <a:rPr lang="en-GB" sz="1400" b="0" dirty="0"/>
              <a:t> </a:t>
            </a:r>
            <a:r>
              <a:rPr lang="en-GB" sz="1400" b="0" dirty="0" err="1"/>
              <a:t>konteynerlerinin</a:t>
            </a:r>
            <a:r>
              <a:rPr lang="en-GB" sz="1400" b="0" dirty="0"/>
              <a:t> </a:t>
            </a:r>
            <a:r>
              <a:rPr lang="en-GB" sz="1400" b="0" dirty="0" err="1"/>
              <a:t>ve</a:t>
            </a:r>
            <a:r>
              <a:rPr lang="en-GB" sz="1400" b="0" dirty="0"/>
              <a:t> </a:t>
            </a:r>
            <a:r>
              <a:rPr lang="en-GB" sz="1400" b="0" dirty="0" err="1"/>
              <a:t>çöp</a:t>
            </a:r>
            <a:r>
              <a:rPr lang="en-GB" sz="1400" b="0" dirty="0"/>
              <a:t> </a:t>
            </a:r>
            <a:r>
              <a:rPr lang="en-GB" sz="1400" b="0" dirty="0" err="1"/>
              <a:t>arabalarının</a:t>
            </a:r>
            <a:r>
              <a:rPr lang="en-GB" sz="1400" b="0" dirty="0"/>
              <a:t> </a:t>
            </a:r>
            <a:r>
              <a:rPr lang="en-GB" sz="1400" b="0" dirty="0" err="1"/>
              <a:t>doluluk</a:t>
            </a:r>
            <a:r>
              <a:rPr lang="en-GB" sz="1400" b="0" dirty="0"/>
              <a:t> </a:t>
            </a:r>
            <a:r>
              <a:rPr lang="en-GB" sz="1400" b="0" dirty="0" err="1"/>
              <a:t>oranı</a:t>
            </a:r>
            <a:r>
              <a:rPr lang="en-GB" sz="1400" b="0" dirty="0"/>
              <a:t> </a:t>
            </a:r>
            <a:r>
              <a:rPr lang="en-GB" sz="1400" b="0" dirty="0" err="1"/>
              <a:t>anlık</a:t>
            </a:r>
            <a:r>
              <a:rPr lang="en-GB" sz="1400" b="0" dirty="0"/>
              <a:t> </a:t>
            </a:r>
            <a:r>
              <a:rPr lang="en-GB" sz="1400" b="0" dirty="0" err="1"/>
              <a:t>olarak</a:t>
            </a:r>
            <a:r>
              <a:rPr lang="en-GB" sz="1400" b="0" dirty="0"/>
              <a:t> </a:t>
            </a:r>
            <a:r>
              <a:rPr lang="en-GB" sz="1400" b="0" dirty="0" err="1"/>
              <a:t>takip</a:t>
            </a:r>
            <a:r>
              <a:rPr lang="en-GB" sz="1400" b="0" dirty="0"/>
              <a:t> </a:t>
            </a:r>
            <a:r>
              <a:rPr lang="en-GB" sz="1400" b="0" dirty="0" err="1"/>
              <a:t>edilebilmektedir</a:t>
            </a:r>
            <a:r>
              <a:rPr lang="en-GB" sz="1400" b="0" dirty="0"/>
              <a:t>. </a:t>
            </a:r>
            <a:r>
              <a:rPr lang="en-GB" sz="1400" b="0" dirty="0" err="1"/>
              <a:t>Bulut</a:t>
            </a:r>
            <a:r>
              <a:rPr lang="en-GB" sz="1400" b="0" dirty="0"/>
              <a:t> </a:t>
            </a:r>
            <a:r>
              <a:rPr lang="en-GB" sz="1400" b="0" dirty="0" err="1"/>
              <a:t>sistemleri</a:t>
            </a:r>
            <a:r>
              <a:rPr lang="en-GB" sz="1400" b="0" dirty="0"/>
              <a:t> </a:t>
            </a:r>
            <a:r>
              <a:rPr lang="en-GB" sz="1400" b="0" dirty="0" err="1"/>
              <a:t>aracılığıyla</a:t>
            </a:r>
            <a:r>
              <a:rPr lang="en-GB" sz="1400" b="0" dirty="0"/>
              <a:t> </a:t>
            </a:r>
            <a:r>
              <a:rPr lang="en-GB" sz="1400" b="0" dirty="0" err="1"/>
              <a:t>toplanan</a:t>
            </a:r>
            <a:r>
              <a:rPr lang="en-GB" sz="1400" b="0" dirty="0"/>
              <a:t> </a:t>
            </a:r>
            <a:r>
              <a:rPr lang="en-GB" sz="1400" b="0" dirty="0" err="1"/>
              <a:t>bu</a:t>
            </a:r>
            <a:r>
              <a:rPr lang="en-GB" sz="1400" b="0" dirty="0"/>
              <a:t> </a:t>
            </a:r>
            <a:r>
              <a:rPr lang="en-GB" sz="1400" b="0" dirty="0" err="1"/>
              <a:t>verilerin</a:t>
            </a:r>
            <a:r>
              <a:rPr lang="en-GB" sz="1400" b="0" dirty="0"/>
              <a:t> </a:t>
            </a:r>
            <a:r>
              <a:rPr lang="en-GB" sz="1400" b="0" dirty="0" err="1"/>
              <a:t>işlenmesi</a:t>
            </a:r>
            <a:r>
              <a:rPr lang="en-GB" sz="1400" b="0" dirty="0"/>
              <a:t> </a:t>
            </a:r>
            <a:r>
              <a:rPr lang="en-GB" sz="1400" b="0" dirty="0" err="1"/>
              <a:t>sonrasında</a:t>
            </a:r>
            <a:r>
              <a:rPr lang="en-GB" sz="1400" b="0" dirty="0"/>
              <a:t> </a:t>
            </a:r>
            <a:r>
              <a:rPr lang="en-GB" sz="1400" b="0" dirty="0" err="1"/>
              <a:t>çöp</a:t>
            </a:r>
            <a:r>
              <a:rPr lang="en-GB" sz="1400" b="0" dirty="0"/>
              <a:t> </a:t>
            </a:r>
            <a:r>
              <a:rPr lang="en-GB" sz="1400" b="0" dirty="0" err="1"/>
              <a:t>toplama</a:t>
            </a:r>
            <a:r>
              <a:rPr lang="en-GB" sz="1400" b="0" dirty="0"/>
              <a:t> </a:t>
            </a:r>
            <a:r>
              <a:rPr lang="en-GB" sz="1400" b="0" dirty="0" err="1"/>
              <a:t>araçlarına</a:t>
            </a:r>
            <a:r>
              <a:rPr lang="en-GB" sz="1400" b="0" dirty="0"/>
              <a:t>, </a:t>
            </a:r>
            <a:r>
              <a:rPr lang="en-GB" sz="1400" b="0" dirty="0" err="1"/>
              <a:t>yeterli</a:t>
            </a:r>
            <a:r>
              <a:rPr lang="en-GB" sz="1400" b="0" dirty="0"/>
              <a:t> </a:t>
            </a:r>
            <a:r>
              <a:rPr lang="en-GB" sz="1400" b="0" dirty="0" err="1"/>
              <a:t>doluluk</a:t>
            </a:r>
            <a:r>
              <a:rPr lang="en-GB" sz="1400" b="0" dirty="0"/>
              <a:t> </a:t>
            </a:r>
            <a:r>
              <a:rPr lang="en-GB" sz="1400" b="0" dirty="0" err="1"/>
              <a:t>oranına</a:t>
            </a:r>
            <a:r>
              <a:rPr lang="en-GB" sz="1400" b="0" dirty="0"/>
              <a:t> </a:t>
            </a:r>
            <a:r>
              <a:rPr lang="en-GB" sz="1400" b="0" dirty="0" err="1"/>
              <a:t>ulaşan</a:t>
            </a:r>
            <a:r>
              <a:rPr lang="en-GB" sz="1400" b="0" dirty="0"/>
              <a:t> </a:t>
            </a:r>
            <a:r>
              <a:rPr lang="en-GB" sz="1400" b="0" dirty="0" err="1"/>
              <a:t>konteynerleri</a:t>
            </a:r>
            <a:r>
              <a:rPr lang="en-GB" sz="1400" b="0" dirty="0"/>
              <a:t> </a:t>
            </a:r>
            <a:r>
              <a:rPr lang="en-GB" sz="1400" b="0" dirty="0" err="1"/>
              <a:t>kapsayan</a:t>
            </a:r>
            <a:r>
              <a:rPr lang="en-GB" sz="1400" b="0" dirty="0"/>
              <a:t> </a:t>
            </a:r>
            <a:r>
              <a:rPr lang="en-GB" sz="1400" b="0" dirty="0" err="1"/>
              <a:t>otomatik</a:t>
            </a:r>
            <a:r>
              <a:rPr lang="en-GB" sz="1400" b="0" dirty="0"/>
              <a:t> </a:t>
            </a:r>
            <a:r>
              <a:rPr lang="en-GB" sz="1400" b="0" dirty="0" err="1"/>
              <a:t>güzergâh</a:t>
            </a:r>
            <a:r>
              <a:rPr lang="en-GB" sz="1400" b="0" dirty="0"/>
              <a:t> </a:t>
            </a:r>
            <a:r>
              <a:rPr lang="en-GB" sz="1400" b="0" dirty="0" err="1"/>
              <a:t>oluşturulmaktadır</a:t>
            </a:r>
            <a:r>
              <a:rPr lang="en-GB" sz="1400" b="0" dirty="0"/>
              <a:t>. </a:t>
            </a:r>
            <a:r>
              <a:rPr lang="en-GB" sz="1400" b="0" dirty="0" err="1"/>
              <a:t>Zaman</a:t>
            </a:r>
            <a:r>
              <a:rPr lang="en-GB" sz="1400" b="0" dirty="0"/>
              <a:t> </a:t>
            </a:r>
            <a:r>
              <a:rPr lang="en-GB" sz="1400" b="0" dirty="0" err="1"/>
              <a:t>ve</a:t>
            </a:r>
            <a:r>
              <a:rPr lang="en-GB" sz="1400" b="0" dirty="0"/>
              <a:t> </a:t>
            </a:r>
            <a:r>
              <a:rPr lang="en-GB" sz="1400" b="0" dirty="0" err="1"/>
              <a:t>yakıt</a:t>
            </a:r>
            <a:r>
              <a:rPr lang="en-GB" sz="1400" b="0" dirty="0"/>
              <a:t> </a:t>
            </a:r>
            <a:r>
              <a:rPr lang="en-GB" sz="1400" b="0" dirty="0" err="1"/>
              <a:t>tasarrufu</a:t>
            </a:r>
            <a:r>
              <a:rPr lang="en-GB" sz="1400" b="0" dirty="0"/>
              <a:t> </a:t>
            </a:r>
            <a:r>
              <a:rPr lang="en-GB" sz="1400" b="0" dirty="0" err="1"/>
              <a:t>sağlayan</a:t>
            </a:r>
            <a:r>
              <a:rPr lang="en-GB" sz="1400" b="0" dirty="0"/>
              <a:t> </a:t>
            </a:r>
            <a:r>
              <a:rPr lang="en-GB" sz="1400" b="0" dirty="0" err="1"/>
              <a:t>bu</a:t>
            </a:r>
            <a:r>
              <a:rPr lang="en-GB" sz="1400" b="0" dirty="0"/>
              <a:t> </a:t>
            </a:r>
            <a:r>
              <a:rPr lang="en-GB" sz="1400" b="0" dirty="0" err="1"/>
              <a:t>tarz</a:t>
            </a:r>
            <a:r>
              <a:rPr lang="en-GB" sz="1400" b="0" dirty="0"/>
              <a:t> </a:t>
            </a:r>
            <a:r>
              <a:rPr lang="en-GB" sz="1400" b="0" dirty="0" err="1"/>
              <a:t>sistemler</a:t>
            </a:r>
            <a:r>
              <a:rPr lang="en-GB" sz="1400" b="0" dirty="0"/>
              <a:t> </a:t>
            </a:r>
            <a:r>
              <a:rPr lang="en-GB" sz="1400" b="0" dirty="0" err="1"/>
              <a:t>kentsel</a:t>
            </a:r>
            <a:r>
              <a:rPr lang="en-GB" sz="1400" b="0" dirty="0"/>
              <a:t> </a:t>
            </a:r>
            <a:r>
              <a:rPr lang="en-GB" sz="1400" b="0" dirty="0" err="1"/>
              <a:t>yaşamdaki</a:t>
            </a:r>
            <a:r>
              <a:rPr lang="en-GB" sz="1400" b="0" dirty="0"/>
              <a:t> </a:t>
            </a:r>
            <a:r>
              <a:rPr lang="en-GB" sz="1400" b="0" dirty="0" err="1"/>
              <a:t>hizmet</a:t>
            </a:r>
            <a:r>
              <a:rPr lang="en-GB" sz="1400" b="0" dirty="0"/>
              <a:t> </a:t>
            </a:r>
            <a:r>
              <a:rPr lang="en-GB" sz="1400" b="0" dirty="0" err="1"/>
              <a:t>kalitesini</a:t>
            </a:r>
            <a:r>
              <a:rPr lang="en-GB" sz="1400" b="0" dirty="0"/>
              <a:t> </a:t>
            </a:r>
            <a:r>
              <a:rPr lang="en-GB" sz="1400" b="0" dirty="0" err="1"/>
              <a:t>artırmak</a:t>
            </a:r>
            <a:r>
              <a:rPr lang="en-GB" sz="1400" b="0" dirty="0"/>
              <a:t> </a:t>
            </a:r>
            <a:r>
              <a:rPr lang="en-GB" sz="1400" b="0" dirty="0" err="1"/>
              <a:t>ve</a:t>
            </a:r>
            <a:r>
              <a:rPr lang="en-GB" sz="1400" b="0" dirty="0"/>
              <a:t> </a:t>
            </a:r>
            <a:r>
              <a:rPr lang="en-GB" sz="1400" b="0" dirty="0" err="1"/>
              <a:t>sürdürülebilirliği</a:t>
            </a:r>
            <a:r>
              <a:rPr lang="en-GB" sz="1400" b="0" dirty="0"/>
              <a:t> </a:t>
            </a:r>
            <a:r>
              <a:rPr lang="en-GB" sz="1400" b="0" dirty="0" err="1"/>
              <a:t>sağlamak</a:t>
            </a:r>
            <a:r>
              <a:rPr lang="en-GB" sz="1400" b="0" dirty="0"/>
              <a:t> </a:t>
            </a:r>
            <a:r>
              <a:rPr lang="en-GB" sz="1400" b="0" dirty="0" err="1"/>
              <a:t>amacına</a:t>
            </a:r>
            <a:r>
              <a:rPr lang="en-GB" sz="1400" b="0" dirty="0"/>
              <a:t> </a:t>
            </a:r>
            <a:r>
              <a:rPr lang="en-GB" sz="1400" b="0" dirty="0" err="1"/>
              <a:t>sahiptir</a:t>
            </a:r>
            <a:r>
              <a:rPr lang="en-GB" sz="1400" b="0" dirty="0"/>
              <a:t>. </a:t>
            </a:r>
            <a:endParaRPr lang="tr-TR" sz="1400" b="0" dirty="0"/>
          </a:p>
          <a:p>
            <a:pPr marL="457200" lvl="1" indent="0">
              <a:buNone/>
            </a:pPr>
            <a:r>
              <a:rPr lang="tr-TR" sz="1400" b="1" dirty="0" smtClean="0"/>
              <a:t>9. </a:t>
            </a:r>
            <a:r>
              <a:rPr lang="en-GB" sz="1400" b="1" dirty="0" err="1" smtClean="0"/>
              <a:t>Akıllı</a:t>
            </a:r>
            <a:r>
              <a:rPr lang="en-GB" sz="1400" b="1" dirty="0" smtClean="0"/>
              <a:t> </a:t>
            </a:r>
            <a:r>
              <a:rPr lang="en-GB" sz="1400" b="1" dirty="0" err="1" smtClean="0"/>
              <a:t>Bina</a:t>
            </a:r>
            <a:r>
              <a:rPr lang="tr-TR" sz="1400" b="1" dirty="0" err="1" smtClean="0"/>
              <a:t>lar</a:t>
            </a:r>
            <a:r>
              <a:rPr lang="tr-TR" sz="1400" b="1" dirty="0" smtClean="0"/>
              <a:t> :  </a:t>
            </a:r>
            <a:r>
              <a:rPr lang="en-GB" sz="1400" dirty="0" err="1" smtClean="0"/>
              <a:t>Binalar</a:t>
            </a:r>
            <a:r>
              <a:rPr lang="en-GB" sz="1400" dirty="0" smtClean="0"/>
              <a:t> </a:t>
            </a:r>
            <a:r>
              <a:rPr lang="en-GB" sz="1400" dirty="0" err="1"/>
              <a:t>mimari</a:t>
            </a:r>
            <a:r>
              <a:rPr lang="en-GB" sz="1400" dirty="0"/>
              <a:t> </a:t>
            </a:r>
            <a:r>
              <a:rPr lang="en-GB" sz="1400" dirty="0" err="1"/>
              <a:t>tasarımı</a:t>
            </a:r>
            <a:r>
              <a:rPr lang="en-GB" sz="1400" dirty="0"/>
              <a:t>, </a:t>
            </a:r>
            <a:r>
              <a:rPr lang="en-GB" sz="1400" dirty="0" err="1"/>
              <a:t>taşıyıcı</a:t>
            </a:r>
            <a:r>
              <a:rPr lang="en-GB" sz="1400" dirty="0"/>
              <a:t> </a:t>
            </a:r>
            <a:r>
              <a:rPr lang="en-GB" sz="1400" dirty="0" err="1"/>
              <a:t>sistemi</a:t>
            </a:r>
            <a:r>
              <a:rPr lang="en-GB" sz="1400" dirty="0"/>
              <a:t>, </a:t>
            </a:r>
            <a:r>
              <a:rPr lang="en-GB" sz="1400" dirty="0" err="1"/>
              <a:t>yapı</a:t>
            </a:r>
            <a:r>
              <a:rPr lang="en-GB" sz="1400" dirty="0"/>
              <a:t> </a:t>
            </a:r>
            <a:r>
              <a:rPr lang="en-GB" sz="1400" dirty="0" err="1"/>
              <a:t>malzemesi</a:t>
            </a:r>
            <a:r>
              <a:rPr lang="en-GB" sz="1400" dirty="0"/>
              <a:t>, </a:t>
            </a:r>
            <a:r>
              <a:rPr lang="en-GB" sz="1400" dirty="0" err="1"/>
              <a:t>dış</a:t>
            </a:r>
            <a:r>
              <a:rPr lang="en-GB" sz="1400" dirty="0"/>
              <a:t> </a:t>
            </a:r>
            <a:r>
              <a:rPr lang="en-GB" sz="1400" dirty="0" err="1"/>
              <a:t>cephe</a:t>
            </a:r>
            <a:r>
              <a:rPr lang="en-GB" sz="1400" dirty="0"/>
              <a:t> </a:t>
            </a:r>
            <a:r>
              <a:rPr lang="en-GB" sz="1400" dirty="0" err="1"/>
              <a:t>giydirmesi</a:t>
            </a:r>
            <a:r>
              <a:rPr lang="en-GB" sz="1400" dirty="0"/>
              <a:t>, </a:t>
            </a:r>
            <a:r>
              <a:rPr lang="en-GB" sz="1400" dirty="0" err="1"/>
              <a:t>tesisatı</a:t>
            </a:r>
            <a:r>
              <a:rPr lang="en-GB" sz="1400" dirty="0"/>
              <a:t> </a:t>
            </a:r>
            <a:r>
              <a:rPr lang="en-GB" sz="1400" dirty="0" err="1"/>
              <a:t>ve</a:t>
            </a:r>
            <a:r>
              <a:rPr lang="en-GB" sz="1400" dirty="0"/>
              <a:t> </a:t>
            </a:r>
            <a:r>
              <a:rPr lang="en-GB" sz="1400" dirty="0" err="1"/>
              <a:t>otomasyon</a:t>
            </a:r>
            <a:r>
              <a:rPr lang="en-GB" sz="1400" dirty="0"/>
              <a:t> </a:t>
            </a:r>
            <a:r>
              <a:rPr lang="en-GB" sz="1400" dirty="0" err="1"/>
              <a:t>sistemleri</a:t>
            </a:r>
            <a:r>
              <a:rPr lang="en-GB" sz="1400" dirty="0"/>
              <a:t> </a:t>
            </a:r>
            <a:r>
              <a:rPr lang="en-GB" sz="1400" dirty="0" err="1"/>
              <a:t>ile</a:t>
            </a:r>
            <a:r>
              <a:rPr lang="en-GB" sz="1400" dirty="0"/>
              <a:t> </a:t>
            </a:r>
            <a:r>
              <a:rPr lang="en-GB" sz="1400" dirty="0" err="1"/>
              <a:t>bir</a:t>
            </a:r>
            <a:r>
              <a:rPr lang="en-GB" sz="1400" dirty="0"/>
              <a:t> </a:t>
            </a:r>
            <a:r>
              <a:rPr lang="en-GB" sz="1400" dirty="0" err="1"/>
              <a:t>bütündür</a:t>
            </a:r>
            <a:r>
              <a:rPr lang="en-GB" sz="1400" dirty="0"/>
              <a:t>. </a:t>
            </a:r>
            <a:r>
              <a:rPr lang="en-GB" sz="1400" dirty="0" err="1"/>
              <a:t>Kavram</a:t>
            </a:r>
            <a:r>
              <a:rPr lang="en-GB" sz="1400" dirty="0"/>
              <a:t>; </a:t>
            </a:r>
            <a:r>
              <a:rPr lang="en-GB" sz="1400" dirty="0" err="1"/>
              <a:t>enerji</a:t>
            </a:r>
            <a:r>
              <a:rPr lang="en-GB" sz="1400" dirty="0"/>
              <a:t> </a:t>
            </a:r>
            <a:r>
              <a:rPr lang="en-GB" sz="1400" dirty="0" err="1"/>
              <a:t>verimliliğini</a:t>
            </a:r>
            <a:r>
              <a:rPr lang="en-GB" sz="1400" dirty="0"/>
              <a:t> </a:t>
            </a:r>
            <a:r>
              <a:rPr lang="en-GB" sz="1400" dirty="0" err="1"/>
              <a:t>artırmak</a:t>
            </a:r>
            <a:r>
              <a:rPr lang="en-GB" sz="1400" dirty="0"/>
              <a:t> </a:t>
            </a:r>
            <a:r>
              <a:rPr lang="en-GB" sz="1400" dirty="0" err="1"/>
              <a:t>ve</a:t>
            </a:r>
            <a:r>
              <a:rPr lang="en-GB" sz="1400" dirty="0"/>
              <a:t> </a:t>
            </a:r>
            <a:r>
              <a:rPr lang="en-GB" sz="1400" dirty="0" err="1"/>
              <a:t>yaşam</a:t>
            </a:r>
            <a:r>
              <a:rPr lang="en-GB" sz="1400" dirty="0"/>
              <a:t> </a:t>
            </a:r>
            <a:r>
              <a:rPr lang="en-GB" sz="1400" dirty="0" err="1"/>
              <a:t>kalitesini</a:t>
            </a:r>
            <a:r>
              <a:rPr lang="en-GB" sz="1400" dirty="0"/>
              <a:t> </a:t>
            </a:r>
            <a:r>
              <a:rPr lang="en-GB" sz="1400" dirty="0" err="1"/>
              <a:t>yükseltmek</a:t>
            </a:r>
            <a:r>
              <a:rPr lang="en-GB" sz="1400" dirty="0"/>
              <a:t> </a:t>
            </a:r>
            <a:r>
              <a:rPr lang="en-GB" sz="1400" dirty="0" err="1"/>
              <a:t>amacıyla</a:t>
            </a:r>
            <a:r>
              <a:rPr lang="en-GB" sz="1400" dirty="0"/>
              <a:t> </a:t>
            </a:r>
            <a:r>
              <a:rPr lang="en-GB" sz="1400" dirty="0" err="1"/>
              <a:t>ısıtma</a:t>
            </a:r>
            <a:r>
              <a:rPr lang="en-GB" sz="1400" dirty="0"/>
              <a:t>, </a:t>
            </a:r>
            <a:r>
              <a:rPr lang="en-GB" sz="1400" dirty="0" err="1"/>
              <a:t>soğutma</a:t>
            </a:r>
            <a:r>
              <a:rPr lang="en-GB" sz="1400" dirty="0"/>
              <a:t>, </a:t>
            </a:r>
            <a:r>
              <a:rPr lang="en-GB" sz="1400" dirty="0" err="1"/>
              <a:t>havalandırma</a:t>
            </a:r>
            <a:r>
              <a:rPr lang="en-GB" sz="1400" dirty="0"/>
              <a:t>, </a:t>
            </a:r>
            <a:r>
              <a:rPr lang="en-GB" sz="1400" dirty="0" err="1"/>
              <a:t>asansör</a:t>
            </a:r>
            <a:r>
              <a:rPr lang="en-GB" sz="1400" dirty="0"/>
              <a:t>, </a:t>
            </a:r>
            <a:r>
              <a:rPr lang="en-GB" sz="1400" dirty="0" err="1"/>
              <a:t>yangın</a:t>
            </a:r>
            <a:r>
              <a:rPr lang="en-GB" sz="1400" dirty="0"/>
              <a:t> </a:t>
            </a:r>
            <a:r>
              <a:rPr lang="en-GB" sz="1400" dirty="0" err="1"/>
              <a:t>ve</a:t>
            </a:r>
            <a:r>
              <a:rPr lang="en-GB" sz="1400" dirty="0"/>
              <a:t> </a:t>
            </a:r>
            <a:r>
              <a:rPr lang="en-GB" sz="1400" dirty="0" err="1"/>
              <a:t>güvenlik</a:t>
            </a:r>
            <a:r>
              <a:rPr lang="en-GB" sz="1400" dirty="0"/>
              <a:t> </a:t>
            </a:r>
            <a:r>
              <a:rPr lang="en-GB" sz="1400" dirty="0" err="1"/>
              <a:t>alarmı</a:t>
            </a:r>
            <a:r>
              <a:rPr lang="en-GB" sz="1400" dirty="0"/>
              <a:t>, </a:t>
            </a:r>
            <a:r>
              <a:rPr lang="en-GB" sz="1400" dirty="0" err="1"/>
              <a:t>geri</a:t>
            </a:r>
            <a:r>
              <a:rPr lang="en-GB" sz="1400" dirty="0"/>
              <a:t> </a:t>
            </a:r>
            <a:r>
              <a:rPr lang="en-GB" sz="1400" dirty="0" err="1"/>
              <a:t>dönüşüm</a:t>
            </a:r>
            <a:r>
              <a:rPr lang="en-GB" sz="1400" dirty="0"/>
              <a:t> </a:t>
            </a:r>
            <a:r>
              <a:rPr lang="en-GB" sz="1400" dirty="0" err="1"/>
              <a:t>sistemi</a:t>
            </a:r>
            <a:r>
              <a:rPr lang="en-GB" sz="1400" dirty="0"/>
              <a:t>, </a:t>
            </a:r>
            <a:r>
              <a:rPr lang="en-GB" sz="1400" dirty="0" err="1"/>
              <a:t>aydınlatma</a:t>
            </a:r>
            <a:r>
              <a:rPr lang="en-GB" sz="1400" dirty="0"/>
              <a:t> </a:t>
            </a:r>
            <a:r>
              <a:rPr lang="en-GB" sz="1400" dirty="0" err="1"/>
              <a:t>gibi</a:t>
            </a:r>
            <a:r>
              <a:rPr lang="en-GB" sz="1400" dirty="0"/>
              <a:t> </a:t>
            </a:r>
            <a:r>
              <a:rPr lang="en-GB" sz="1400" dirty="0" err="1"/>
              <a:t>tüm</a:t>
            </a:r>
            <a:r>
              <a:rPr lang="en-GB" sz="1400" dirty="0"/>
              <a:t> </a:t>
            </a:r>
            <a:r>
              <a:rPr lang="en-GB" sz="1400" dirty="0" err="1"/>
              <a:t>donanımların</a:t>
            </a:r>
            <a:r>
              <a:rPr lang="en-GB" sz="1400" dirty="0"/>
              <a:t> </a:t>
            </a:r>
            <a:r>
              <a:rPr lang="en-GB" sz="1400" dirty="0" err="1"/>
              <a:t>dijitalleştirilmesini</a:t>
            </a:r>
            <a:r>
              <a:rPr lang="en-GB" sz="1400" dirty="0"/>
              <a:t> </a:t>
            </a:r>
            <a:r>
              <a:rPr lang="en-GB" sz="1400" dirty="0" err="1"/>
              <a:t>ifade</a:t>
            </a:r>
            <a:r>
              <a:rPr lang="en-GB" sz="1400" dirty="0"/>
              <a:t> </a:t>
            </a:r>
            <a:r>
              <a:rPr lang="en-GB" sz="1400" dirty="0" err="1"/>
              <a:t>etmektedir</a:t>
            </a:r>
            <a:r>
              <a:rPr lang="en-GB" sz="1400" dirty="0"/>
              <a:t>. </a:t>
            </a:r>
            <a:r>
              <a:rPr lang="en-GB" sz="1400" dirty="0" err="1"/>
              <a:t>Uzaktan</a:t>
            </a:r>
            <a:r>
              <a:rPr lang="en-GB" sz="1400" dirty="0"/>
              <a:t> </a:t>
            </a:r>
            <a:r>
              <a:rPr lang="en-GB" sz="1400" dirty="0" err="1"/>
              <a:t>kontrolün</a:t>
            </a:r>
            <a:r>
              <a:rPr lang="en-GB" sz="1400" dirty="0"/>
              <a:t> </a:t>
            </a:r>
            <a:r>
              <a:rPr lang="en-GB" sz="1400" dirty="0" err="1"/>
              <a:t>yanı</a:t>
            </a:r>
            <a:r>
              <a:rPr lang="en-GB" sz="1400" dirty="0"/>
              <a:t> </a:t>
            </a:r>
            <a:r>
              <a:rPr lang="en-GB" sz="1400" dirty="0" err="1"/>
              <a:t>sıra</a:t>
            </a:r>
            <a:r>
              <a:rPr lang="en-GB" sz="1400" dirty="0"/>
              <a:t> </a:t>
            </a:r>
            <a:r>
              <a:rPr lang="en-GB" sz="1400" dirty="0" err="1"/>
              <a:t>oluşturduğu</a:t>
            </a:r>
            <a:r>
              <a:rPr lang="en-GB" sz="1400" dirty="0"/>
              <a:t> </a:t>
            </a:r>
            <a:r>
              <a:rPr lang="en-GB" sz="1400" dirty="0" err="1"/>
              <a:t>veri</a:t>
            </a:r>
            <a:r>
              <a:rPr lang="en-GB" sz="1400" dirty="0"/>
              <a:t> </a:t>
            </a:r>
            <a:r>
              <a:rPr lang="en-GB" sz="1400" dirty="0" err="1"/>
              <a:t>setlerine</a:t>
            </a:r>
            <a:r>
              <a:rPr lang="en-GB" sz="1400" dirty="0"/>
              <a:t> </a:t>
            </a:r>
            <a:r>
              <a:rPr lang="en-GB" sz="1400" dirty="0" err="1"/>
              <a:t>göre</a:t>
            </a:r>
            <a:r>
              <a:rPr lang="en-GB" sz="1400" dirty="0"/>
              <a:t> </a:t>
            </a:r>
            <a:r>
              <a:rPr lang="en-GB" sz="1400" dirty="0" err="1"/>
              <a:t>binaların</a:t>
            </a:r>
            <a:r>
              <a:rPr lang="en-GB" sz="1400" dirty="0"/>
              <a:t> </a:t>
            </a:r>
            <a:r>
              <a:rPr lang="en-GB" sz="1400" dirty="0" err="1"/>
              <a:t>yönetilmesini</a:t>
            </a:r>
            <a:r>
              <a:rPr lang="en-GB" sz="1400" dirty="0"/>
              <a:t> </a:t>
            </a:r>
            <a:r>
              <a:rPr lang="en-GB" sz="1400" dirty="0" err="1"/>
              <a:t>sağlayan</a:t>
            </a:r>
            <a:r>
              <a:rPr lang="en-GB" sz="1400" dirty="0"/>
              <a:t> </a:t>
            </a:r>
            <a:r>
              <a:rPr lang="en-GB" sz="1400" dirty="0" err="1"/>
              <a:t>yapay</a:t>
            </a:r>
            <a:r>
              <a:rPr lang="en-GB" sz="1400" dirty="0"/>
              <a:t> </a:t>
            </a:r>
            <a:r>
              <a:rPr lang="en-GB" sz="1400" dirty="0" err="1"/>
              <a:t>zekâ</a:t>
            </a:r>
            <a:r>
              <a:rPr lang="en-GB" sz="1400" dirty="0"/>
              <a:t> </a:t>
            </a:r>
            <a:r>
              <a:rPr lang="en-GB" sz="1400" dirty="0" err="1"/>
              <a:t>teknolojisi</a:t>
            </a:r>
            <a:r>
              <a:rPr lang="en-GB" sz="1400" dirty="0"/>
              <a:t> </a:t>
            </a:r>
            <a:r>
              <a:rPr lang="en-GB" sz="1400" dirty="0" err="1"/>
              <a:t>ile</a:t>
            </a:r>
            <a:r>
              <a:rPr lang="en-GB" sz="1400" dirty="0"/>
              <a:t> </a:t>
            </a:r>
            <a:r>
              <a:rPr lang="en-GB" sz="1400" dirty="0" err="1"/>
              <a:t>birlikte</a:t>
            </a:r>
            <a:r>
              <a:rPr lang="en-GB" sz="1400" dirty="0"/>
              <a:t> </a:t>
            </a:r>
            <a:r>
              <a:rPr lang="en-GB" sz="1400" dirty="0" err="1"/>
              <a:t>yeni</a:t>
            </a:r>
            <a:r>
              <a:rPr lang="en-GB" sz="1400" dirty="0"/>
              <a:t> </a:t>
            </a:r>
            <a:r>
              <a:rPr lang="en-GB" sz="1400" dirty="0" err="1"/>
              <a:t>tür</a:t>
            </a:r>
            <a:r>
              <a:rPr lang="en-GB" sz="1400" dirty="0"/>
              <a:t> </a:t>
            </a:r>
            <a:r>
              <a:rPr lang="en-GB" sz="1400" dirty="0" err="1"/>
              <a:t>akıllı</a:t>
            </a:r>
            <a:r>
              <a:rPr lang="en-GB" sz="1400" dirty="0"/>
              <a:t> </a:t>
            </a:r>
            <a:r>
              <a:rPr lang="en-GB" sz="1400" dirty="0" err="1"/>
              <a:t>bina</a:t>
            </a:r>
            <a:r>
              <a:rPr lang="en-GB" sz="1400" dirty="0"/>
              <a:t> </a:t>
            </a:r>
            <a:r>
              <a:rPr lang="en-GB" sz="1400" dirty="0" err="1"/>
              <a:t>sistemleri</a:t>
            </a:r>
            <a:r>
              <a:rPr lang="en-GB" sz="1400" dirty="0"/>
              <a:t> </a:t>
            </a:r>
            <a:r>
              <a:rPr lang="en-GB" sz="1400" dirty="0" err="1"/>
              <a:t>oluşturulmuştur</a:t>
            </a:r>
            <a:r>
              <a:rPr lang="en-GB" sz="1400" dirty="0"/>
              <a:t>. </a:t>
            </a:r>
            <a:r>
              <a:rPr lang="en-GB" sz="1400" dirty="0" err="1"/>
              <a:t>Örneğin</a:t>
            </a:r>
            <a:r>
              <a:rPr lang="en-GB" sz="1400" dirty="0"/>
              <a:t>, </a:t>
            </a:r>
            <a:r>
              <a:rPr lang="en-GB" sz="1400" dirty="0" err="1"/>
              <a:t>yapay</a:t>
            </a:r>
            <a:r>
              <a:rPr lang="en-GB" sz="1400" dirty="0"/>
              <a:t> </a:t>
            </a:r>
            <a:r>
              <a:rPr lang="en-GB" sz="1400" dirty="0" err="1"/>
              <a:t>zekâya</a:t>
            </a:r>
            <a:r>
              <a:rPr lang="en-GB" sz="1400" dirty="0"/>
              <a:t> </a:t>
            </a:r>
            <a:r>
              <a:rPr lang="en-GB" sz="1400" dirty="0" err="1"/>
              <a:t>sahip</a:t>
            </a:r>
            <a:r>
              <a:rPr lang="en-GB" sz="1400" dirty="0"/>
              <a:t> </a:t>
            </a:r>
            <a:r>
              <a:rPr lang="en-GB" sz="1400" dirty="0" err="1"/>
              <a:t>bir</a:t>
            </a:r>
            <a:r>
              <a:rPr lang="en-GB" sz="1400" dirty="0"/>
              <a:t> </a:t>
            </a:r>
            <a:r>
              <a:rPr lang="en-GB" sz="1400" dirty="0" err="1"/>
              <a:t>asansör</a:t>
            </a:r>
            <a:r>
              <a:rPr lang="en-GB" sz="1400" dirty="0"/>
              <a:t> </a:t>
            </a:r>
            <a:r>
              <a:rPr lang="en-GB" sz="1400" dirty="0" err="1"/>
              <a:t>sisteminin</a:t>
            </a:r>
            <a:r>
              <a:rPr lang="en-GB" sz="1400" dirty="0"/>
              <a:t> </a:t>
            </a:r>
            <a:r>
              <a:rPr lang="en-GB" sz="1400" dirty="0" err="1"/>
              <a:t>süreç</a:t>
            </a:r>
            <a:r>
              <a:rPr lang="en-GB" sz="1400" dirty="0"/>
              <a:t> </a:t>
            </a:r>
            <a:r>
              <a:rPr lang="en-GB" sz="1400" dirty="0" err="1"/>
              <a:t>içerisinde</a:t>
            </a:r>
            <a:r>
              <a:rPr lang="en-GB" sz="1400" dirty="0"/>
              <a:t> </a:t>
            </a:r>
            <a:r>
              <a:rPr lang="en-GB" sz="1400" dirty="0" err="1"/>
              <a:t>toplayacağı</a:t>
            </a:r>
            <a:r>
              <a:rPr lang="en-GB" sz="1400" dirty="0"/>
              <a:t> </a:t>
            </a:r>
            <a:r>
              <a:rPr lang="en-GB" sz="1400" dirty="0" err="1"/>
              <a:t>veriler</a:t>
            </a:r>
            <a:r>
              <a:rPr lang="en-GB" sz="1400" dirty="0"/>
              <a:t> </a:t>
            </a:r>
            <a:r>
              <a:rPr lang="en-GB" sz="1400" dirty="0" err="1"/>
              <a:t>aracılığıyla</a:t>
            </a:r>
            <a:r>
              <a:rPr lang="en-GB" sz="1400" dirty="0"/>
              <a:t> </a:t>
            </a:r>
            <a:r>
              <a:rPr lang="en-GB" sz="1400" dirty="0" err="1"/>
              <a:t>asansör</a:t>
            </a:r>
            <a:r>
              <a:rPr lang="en-GB" sz="1400" dirty="0"/>
              <a:t> </a:t>
            </a:r>
            <a:r>
              <a:rPr lang="en-GB" sz="1400" dirty="0" err="1"/>
              <a:t>trafiğini</a:t>
            </a:r>
            <a:r>
              <a:rPr lang="en-GB" sz="1400" dirty="0"/>
              <a:t> </a:t>
            </a:r>
            <a:r>
              <a:rPr lang="en-GB" sz="1400" dirty="0" err="1"/>
              <a:t>daha</a:t>
            </a:r>
            <a:r>
              <a:rPr lang="en-GB" sz="1400" dirty="0"/>
              <a:t> </a:t>
            </a:r>
            <a:r>
              <a:rPr lang="en-GB" sz="1400" dirty="0" err="1" smtClean="0"/>
              <a:t>verimli</a:t>
            </a:r>
            <a:r>
              <a:rPr lang="en-GB" sz="1400" dirty="0" smtClean="0"/>
              <a:t> </a:t>
            </a:r>
            <a:r>
              <a:rPr lang="en-GB" sz="1400" dirty="0" err="1"/>
              <a:t>ve</a:t>
            </a:r>
            <a:r>
              <a:rPr lang="en-GB" sz="1400" dirty="0"/>
              <a:t> </a:t>
            </a:r>
            <a:r>
              <a:rPr lang="en-GB" sz="1400" dirty="0" err="1"/>
              <a:t>uygun</a:t>
            </a:r>
            <a:r>
              <a:rPr lang="en-GB" sz="1400" dirty="0"/>
              <a:t> </a:t>
            </a:r>
            <a:r>
              <a:rPr lang="en-GB" sz="1400" dirty="0" err="1"/>
              <a:t>bir</a:t>
            </a:r>
            <a:r>
              <a:rPr lang="en-GB" sz="1400" dirty="0"/>
              <a:t> </a:t>
            </a:r>
            <a:r>
              <a:rPr lang="en-GB" sz="1400" dirty="0" err="1"/>
              <a:t>şekilde</a:t>
            </a:r>
            <a:r>
              <a:rPr lang="en-GB" sz="1400" dirty="0"/>
              <a:t> </a:t>
            </a:r>
            <a:r>
              <a:rPr lang="en-GB" sz="1400" dirty="0" err="1"/>
              <a:t>yönetmesi</a:t>
            </a:r>
            <a:r>
              <a:rPr lang="en-GB" sz="1400" dirty="0"/>
              <a:t> </a:t>
            </a:r>
            <a:r>
              <a:rPr lang="en-GB" sz="1400" dirty="0" err="1"/>
              <a:t>beklenmektedir</a:t>
            </a:r>
            <a:r>
              <a:rPr lang="en-GB" sz="1400" dirty="0"/>
              <a:t>. </a:t>
            </a:r>
            <a:endParaRPr lang="tr-TR" sz="1400" dirty="0" smtClean="0"/>
          </a:p>
          <a:p>
            <a:pPr marL="457200" lvl="1" indent="0">
              <a:buNone/>
            </a:pPr>
            <a:r>
              <a:rPr lang="tr-TR" sz="1400" b="1" dirty="0" smtClean="0"/>
              <a:t>10. </a:t>
            </a:r>
            <a:r>
              <a:rPr lang="en-GB" sz="1400" b="1" dirty="0" err="1" smtClean="0"/>
              <a:t>Akıllı</a:t>
            </a:r>
            <a:r>
              <a:rPr lang="en-GB" sz="1400" b="1" dirty="0" smtClean="0"/>
              <a:t> </a:t>
            </a:r>
            <a:r>
              <a:rPr lang="en-GB" sz="1400" b="1" dirty="0" err="1" smtClean="0"/>
              <a:t>Ev</a:t>
            </a:r>
            <a:r>
              <a:rPr lang="tr-TR" sz="1400" b="1" dirty="0" err="1" smtClean="0"/>
              <a:t>ler</a:t>
            </a:r>
            <a:r>
              <a:rPr lang="tr-TR" sz="1400" b="1" dirty="0" smtClean="0"/>
              <a:t> : </a:t>
            </a:r>
            <a:r>
              <a:rPr lang="en-GB" sz="1400" b="1" dirty="0" smtClean="0"/>
              <a:t> </a:t>
            </a:r>
            <a:r>
              <a:rPr lang="en-GB" sz="1400" dirty="0" err="1" smtClean="0"/>
              <a:t>Sistemleri</a:t>
            </a:r>
            <a:r>
              <a:rPr lang="en-GB" sz="1400" dirty="0" smtClean="0"/>
              <a:t> </a:t>
            </a:r>
            <a:r>
              <a:rPr lang="en-GB" sz="1400" dirty="0" err="1"/>
              <a:t>Akıllı</a:t>
            </a:r>
            <a:r>
              <a:rPr lang="en-GB" sz="1400" dirty="0"/>
              <a:t> </a:t>
            </a:r>
            <a:r>
              <a:rPr lang="en-GB" sz="1400" dirty="0" err="1"/>
              <a:t>bina</a:t>
            </a:r>
            <a:r>
              <a:rPr lang="en-GB" sz="1400" dirty="0"/>
              <a:t> </a:t>
            </a:r>
            <a:r>
              <a:rPr lang="en-GB" sz="1400" dirty="0" err="1"/>
              <a:t>uygulamalarını</a:t>
            </a:r>
            <a:r>
              <a:rPr lang="en-GB" sz="1400" dirty="0"/>
              <a:t> </a:t>
            </a:r>
            <a:r>
              <a:rPr lang="en-GB" sz="1400" dirty="0" err="1"/>
              <a:t>tamamlayıcı</a:t>
            </a:r>
            <a:r>
              <a:rPr lang="en-GB" sz="1400" dirty="0"/>
              <a:t> </a:t>
            </a:r>
            <a:r>
              <a:rPr lang="en-GB" sz="1400" dirty="0" err="1"/>
              <a:t>nitelikte</a:t>
            </a:r>
            <a:r>
              <a:rPr lang="en-GB" sz="1400" dirty="0"/>
              <a:t> </a:t>
            </a:r>
            <a:r>
              <a:rPr lang="en-GB" sz="1400" dirty="0" err="1"/>
              <a:t>olan</a:t>
            </a:r>
            <a:r>
              <a:rPr lang="en-GB" sz="1400" dirty="0"/>
              <a:t> </a:t>
            </a:r>
            <a:r>
              <a:rPr lang="en-GB" sz="1400" dirty="0" err="1"/>
              <a:t>akıllı</a:t>
            </a:r>
            <a:r>
              <a:rPr lang="en-GB" sz="1400" dirty="0"/>
              <a:t> </a:t>
            </a:r>
            <a:r>
              <a:rPr lang="en-GB" sz="1400" dirty="0" err="1"/>
              <a:t>ev</a:t>
            </a:r>
            <a:r>
              <a:rPr lang="en-GB" sz="1400" dirty="0"/>
              <a:t> </a:t>
            </a:r>
            <a:r>
              <a:rPr lang="en-GB" sz="1400" dirty="0" err="1"/>
              <a:t>sistemleri</a:t>
            </a:r>
            <a:r>
              <a:rPr lang="en-GB" sz="1400" dirty="0"/>
              <a:t>; </a:t>
            </a:r>
            <a:r>
              <a:rPr lang="en-GB" sz="1400" dirty="0" err="1"/>
              <a:t>ısıtma</a:t>
            </a:r>
            <a:r>
              <a:rPr lang="en-GB" sz="1400" dirty="0"/>
              <a:t>, </a:t>
            </a:r>
            <a:r>
              <a:rPr lang="en-GB" sz="1400" dirty="0" err="1"/>
              <a:t>soğutma</a:t>
            </a:r>
            <a:r>
              <a:rPr lang="en-GB" sz="1400" dirty="0"/>
              <a:t>, </a:t>
            </a:r>
            <a:r>
              <a:rPr lang="en-GB" sz="1400" dirty="0" err="1"/>
              <a:t>aydınlatma</a:t>
            </a:r>
            <a:r>
              <a:rPr lang="en-GB" sz="1400" dirty="0"/>
              <a:t>, </a:t>
            </a:r>
            <a:r>
              <a:rPr lang="en-GB" sz="1400" dirty="0" err="1"/>
              <a:t>güvenlik</a:t>
            </a:r>
            <a:r>
              <a:rPr lang="en-GB" sz="1400" dirty="0"/>
              <a:t> </a:t>
            </a:r>
            <a:r>
              <a:rPr lang="en-GB" sz="1400" dirty="0" err="1"/>
              <a:t>gibi</a:t>
            </a:r>
            <a:r>
              <a:rPr lang="en-GB" sz="1400" dirty="0"/>
              <a:t> </a:t>
            </a:r>
            <a:r>
              <a:rPr lang="en-GB" sz="1400" dirty="0" err="1"/>
              <a:t>donanımların</a:t>
            </a:r>
            <a:r>
              <a:rPr lang="en-GB" sz="1400" dirty="0"/>
              <a:t> </a:t>
            </a:r>
            <a:r>
              <a:rPr lang="en-GB" sz="1400" dirty="0" err="1"/>
              <a:t>yanı</a:t>
            </a:r>
            <a:r>
              <a:rPr lang="en-GB" sz="1400" dirty="0"/>
              <a:t> </a:t>
            </a:r>
            <a:r>
              <a:rPr lang="en-GB" sz="1400" dirty="0" err="1"/>
              <a:t>sıra</a:t>
            </a:r>
            <a:r>
              <a:rPr lang="en-GB" sz="1400" dirty="0"/>
              <a:t> </a:t>
            </a:r>
            <a:r>
              <a:rPr lang="en-GB" sz="1400" dirty="0" err="1"/>
              <a:t>elektrikli</a:t>
            </a:r>
            <a:r>
              <a:rPr lang="en-GB" sz="1400" dirty="0"/>
              <a:t> </a:t>
            </a:r>
            <a:r>
              <a:rPr lang="en-GB" sz="1400" dirty="0" err="1"/>
              <a:t>ev</a:t>
            </a:r>
            <a:r>
              <a:rPr lang="en-GB" sz="1400" dirty="0"/>
              <a:t> </a:t>
            </a:r>
            <a:r>
              <a:rPr lang="en-GB" sz="1400" dirty="0" err="1"/>
              <a:t>aletlerinin</a:t>
            </a:r>
            <a:r>
              <a:rPr lang="en-GB" sz="1400" dirty="0"/>
              <a:t> de </a:t>
            </a:r>
            <a:r>
              <a:rPr lang="en-GB" sz="1400" dirty="0" err="1"/>
              <a:t>uzaktan</a:t>
            </a:r>
            <a:r>
              <a:rPr lang="en-GB" sz="1400" dirty="0"/>
              <a:t> </a:t>
            </a:r>
            <a:r>
              <a:rPr lang="en-GB" sz="1400" dirty="0" err="1"/>
              <a:t>kontrolüne</a:t>
            </a:r>
            <a:r>
              <a:rPr lang="en-GB" sz="1400" dirty="0"/>
              <a:t> </a:t>
            </a:r>
            <a:r>
              <a:rPr lang="en-GB" sz="1400" dirty="0" err="1"/>
              <a:t>imkân</a:t>
            </a:r>
            <a:r>
              <a:rPr lang="en-GB" sz="1400" dirty="0"/>
              <a:t> </a:t>
            </a:r>
            <a:r>
              <a:rPr lang="en-GB" sz="1400" dirty="0" err="1"/>
              <a:t>sağlamaktadır</a:t>
            </a:r>
            <a:r>
              <a:rPr lang="en-GB" sz="1400" dirty="0"/>
              <a:t>. </a:t>
            </a:r>
            <a:r>
              <a:rPr lang="en-GB" sz="1400" dirty="0" err="1"/>
              <a:t>Özellikle</a:t>
            </a:r>
            <a:r>
              <a:rPr lang="en-GB" sz="1400" dirty="0"/>
              <a:t> </a:t>
            </a:r>
            <a:r>
              <a:rPr lang="en-GB" sz="1400" dirty="0" err="1"/>
              <a:t>mobil</a:t>
            </a:r>
            <a:r>
              <a:rPr lang="en-GB" sz="1400" dirty="0"/>
              <a:t> </a:t>
            </a:r>
            <a:r>
              <a:rPr lang="en-GB" sz="1400" dirty="0" err="1"/>
              <a:t>uygulamalar</a:t>
            </a:r>
            <a:r>
              <a:rPr lang="en-GB" sz="1400" dirty="0"/>
              <a:t> </a:t>
            </a:r>
            <a:r>
              <a:rPr lang="en-GB" sz="1400" dirty="0" err="1"/>
              <a:t>aracılığıyla</a:t>
            </a:r>
            <a:r>
              <a:rPr lang="en-GB" sz="1400" dirty="0"/>
              <a:t> </a:t>
            </a:r>
            <a:r>
              <a:rPr lang="en-GB" sz="1400" dirty="0" err="1"/>
              <a:t>dışarıdan</a:t>
            </a:r>
            <a:r>
              <a:rPr lang="en-GB" sz="1400" dirty="0"/>
              <a:t> </a:t>
            </a:r>
            <a:r>
              <a:rPr lang="en-GB" sz="1400" dirty="0" err="1"/>
              <a:t>yönetilebilen</a:t>
            </a:r>
            <a:r>
              <a:rPr lang="en-GB" sz="1400" dirty="0"/>
              <a:t>, </a:t>
            </a:r>
            <a:r>
              <a:rPr lang="en-GB" sz="1400" dirty="0" err="1"/>
              <a:t>zaman</a:t>
            </a:r>
            <a:r>
              <a:rPr lang="en-GB" sz="1400" dirty="0"/>
              <a:t> </a:t>
            </a:r>
            <a:r>
              <a:rPr lang="en-GB" sz="1400" dirty="0" err="1"/>
              <a:t>ayarlı</a:t>
            </a:r>
            <a:r>
              <a:rPr lang="en-GB" sz="1400" dirty="0"/>
              <a:t> </a:t>
            </a:r>
            <a:r>
              <a:rPr lang="en-GB" sz="1400" dirty="0" err="1"/>
              <a:t>ve</a:t>
            </a:r>
            <a:r>
              <a:rPr lang="en-GB" sz="1400" dirty="0"/>
              <a:t> </a:t>
            </a:r>
            <a:r>
              <a:rPr lang="en-GB" sz="1400" dirty="0" err="1"/>
              <a:t>harekete</a:t>
            </a:r>
            <a:r>
              <a:rPr lang="en-GB" sz="1400" dirty="0"/>
              <a:t> </a:t>
            </a:r>
            <a:r>
              <a:rPr lang="en-GB" sz="1400" dirty="0" err="1"/>
              <a:t>duyarlı</a:t>
            </a:r>
            <a:r>
              <a:rPr lang="en-GB" sz="1400" dirty="0"/>
              <a:t> </a:t>
            </a:r>
            <a:r>
              <a:rPr lang="en-GB" sz="1400" dirty="0" err="1"/>
              <a:t>ev</a:t>
            </a:r>
            <a:r>
              <a:rPr lang="en-GB" sz="1400" dirty="0"/>
              <a:t> </a:t>
            </a:r>
            <a:r>
              <a:rPr lang="en-GB" sz="1400" dirty="0" err="1"/>
              <a:t>sistemleri</a:t>
            </a:r>
            <a:r>
              <a:rPr lang="en-GB" sz="1400" dirty="0"/>
              <a:t> </a:t>
            </a:r>
            <a:r>
              <a:rPr lang="en-GB" sz="1400" dirty="0" err="1"/>
              <a:t>gündelik</a:t>
            </a:r>
            <a:r>
              <a:rPr lang="en-GB" sz="1400" dirty="0"/>
              <a:t> </a:t>
            </a:r>
            <a:r>
              <a:rPr lang="en-GB" sz="1400" dirty="0" err="1"/>
              <a:t>yaşamı</a:t>
            </a:r>
            <a:r>
              <a:rPr lang="en-GB" sz="1400" dirty="0"/>
              <a:t> </a:t>
            </a:r>
            <a:r>
              <a:rPr lang="en-GB" sz="1400" dirty="0" err="1"/>
              <a:t>kolaylaştırmaktadır</a:t>
            </a:r>
            <a:r>
              <a:rPr lang="en-GB" sz="1400" dirty="0"/>
              <a:t>. </a:t>
            </a:r>
            <a:endParaRPr lang="tr-TR" sz="1400" dirty="0"/>
          </a:p>
          <a:p>
            <a:pPr marL="457200" lvl="1" indent="0">
              <a:buNone/>
            </a:pPr>
            <a:endParaRPr lang="tr-TR" sz="1400" dirty="0" smtClean="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216016" y="6528161"/>
            <a:ext cx="7363690" cy="3862387"/>
          </a:xfrm>
        </p:spPr>
        <p:txBody>
          <a:bodyPr>
            <a:noAutofit/>
          </a:bodyPr>
          <a:lstStyle/>
          <a:p>
            <a:pPr lvl="0"/>
            <a:r>
              <a:rPr lang="tr-TR" sz="1200" b="1" dirty="0"/>
              <a:t/>
            </a:r>
            <a:br>
              <a:rPr lang="tr-TR" sz="1200" b="1" dirty="0"/>
            </a:br>
            <a:endParaRPr lang="tr-TR" sz="1200" dirty="0"/>
          </a:p>
        </p:txBody>
      </p:sp>
      <p:sp>
        <p:nvSpPr>
          <p:cNvPr id="10" name="Rectangle 7"/>
          <p:cNvSpPr>
            <a:spLocks noChangeArrowheads="1"/>
          </p:cNvSpPr>
          <p:nvPr/>
        </p:nvSpPr>
        <p:spPr bwMode="auto">
          <a:xfrm>
            <a:off x="2402005" y="188827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82550" algn="l"/>
              </a:tabLst>
              <a:defRPr>
                <a:solidFill>
                  <a:schemeClr val="tx1"/>
                </a:solidFill>
                <a:latin typeface="Arial" panose="020B0604020202020204" pitchFamily="34" charset="0"/>
              </a:defRPr>
            </a:lvl1pPr>
            <a:lvl2pPr eaLnBrk="0" fontAlgn="base" hangingPunct="0">
              <a:spcBef>
                <a:spcPct val="0"/>
              </a:spcBef>
              <a:spcAft>
                <a:spcPct val="0"/>
              </a:spcAft>
              <a:tabLst>
                <a:tab pos="-82550" algn="l"/>
              </a:tabLst>
              <a:defRPr>
                <a:solidFill>
                  <a:schemeClr val="tx1"/>
                </a:solidFill>
                <a:latin typeface="Arial" panose="020B0604020202020204" pitchFamily="34" charset="0"/>
              </a:defRPr>
            </a:lvl2pPr>
            <a:lvl3pPr eaLnBrk="0" fontAlgn="base" hangingPunct="0">
              <a:spcBef>
                <a:spcPct val="0"/>
              </a:spcBef>
              <a:spcAft>
                <a:spcPct val="0"/>
              </a:spcAft>
              <a:tabLst>
                <a:tab pos="-82550" algn="l"/>
              </a:tabLst>
              <a:defRPr>
                <a:solidFill>
                  <a:schemeClr val="tx1"/>
                </a:solidFill>
                <a:latin typeface="Arial" panose="020B0604020202020204" pitchFamily="34" charset="0"/>
              </a:defRPr>
            </a:lvl3pPr>
            <a:lvl4pPr eaLnBrk="0" fontAlgn="base" hangingPunct="0">
              <a:spcBef>
                <a:spcPct val="0"/>
              </a:spcBef>
              <a:spcAft>
                <a:spcPct val="0"/>
              </a:spcAft>
              <a:tabLst>
                <a:tab pos="-82550" algn="l"/>
              </a:tabLst>
              <a:defRPr>
                <a:solidFill>
                  <a:schemeClr val="tx1"/>
                </a:solidFill>
                <a:latin typeface="Arial" panose="020B0604020202020204" pitchFamily="34" charset="0"/>
              </a:defRPr>
            </a:lvl4pPr>
            <a:lvl5pPr eaLnBrk="0" fontAlgn="base" hangingPunct="0">
              <a:spcBef>
                <a:spcPct val="0"/>
              </a:spcBef>
              <a:spcAft>
                <a:spcPct val="0"/>
              </a:spcAft>
              <a:tabLst>
                <a:tab pos="-82550" algn="l"/>
              </a:tabLst>
              <a:defRPr>
                <a:solidFill>
                  <a:schemeClr val="tx1"/>
                </a:solidFill>
                <a:latin typeface="Arial" panose="020B0604020202020204" pitchFamily="34" charset="0"/>
              </a:defRPr>
            </a:lvl5pPr>
            <a:lvl6pPr eaLnBrk="0" fontAlgn="base" hangingPunct="0">
              <a:spcBef>
                <a:spcPct val="0"/>
              </a:spcBef>
              <a:spcAft>
                <a:spcPct val="0"/>
              </a:spcAft>
              <a:tabLst>
                <a:tab pos="-82550" algn="l"/>
              </a:tabLst>
              <a:defRPr>
                <a:solidFill>
                  <a:schemeClr val="tx1"/>
                </a:solidFill>
                <a:latin typeface="Arial" panose="020B0604020202020204" pitchFamily="34" charset="0"/>
              </a:defRPr>
            </a:lvl6pPr>
            <a:lvl7pPr eaLnBrk="0" fontAlgn="base" hangingPunct="0">
              <a:spcBef>
                <a:spcPct val="0"/>
              </a:spcBef>
              <a:spcAft>
                <a:spcPct val="0"/>
              </a:spcAft>
              <a:tabLst>
                <a:tab pos="-82550" algn="l"/>
              </a:tabLst>
              <a:defRPr>
                <a:solidFill>
                  <a:schemeClr val="tx1"/>
                </a:solidFill>
                <a:latin typeface="Arial" panose="020B0604020202020204" pitchFamily="34" charset="0"/>
              </a:defRPr>
            </a:lvl7pPr>
            <a:lvl8pPr eaLnBrk="0" fontAlgn="base" hangingPunct="0">
              <a:spcBef>
                <a:spcPct val="0"/>
              </a:spcBef>
              <a:spcAft>
                <a:spcPct val="0"/>
              </a:spcAft>
              <a:tabLst>
                <a:tab pos="-82550" algn="l"/>
              </a:tabLst>
              <a:defRPr>
                <a:solidFill>
                  <a:schemeClr val="tx1"/>
                </a:solidFill>
                <a:latin typeface="Arial" panose="020B0604020202020204" pitchFamily="34" charset="0"/>
              </a:defRPr>
            </a:lvl8pPr>
            <a:lvl9pPr eaLnBrk="0" fontAlgn="base" hangingPunct="0">
              <a:spcBef>
                <a:spcPct val="0"/>
              </a:spcBef>
              <a:spcAft>
                <a:spcPct val="0"/>
              </a:spcAft>
              <a:tabLst>
                <a:tab pos="-82550"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82550" algn="l"/>
              </a:tabLst>
            </a:pPr>
            <a:r>
              <a:rPr kumimoji="0" lang="tr-TR" sz="1400" b="0" i="0" strike="noStrike" cap="none" normalizeH="0" baseline="0" dirty="0" smtClean="0">
                <a:ln>
                  <a:noFill/>
                </a:ln>
                <a:solidFill>
                  <a:srgbClr val="000000"/>
                </a:solidFill>
                <a:effectLst/>
                <a:latin typeface="+mn-lt"/>
                <a:ea typeface="Times New Roman" panose="02020603050405020304" pitchFamily="18" charset="0"/>
              </a:rPr>
              <a:t>             </a:t>
            </a: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6"/>
          <p:cNvSpPr>
            <a:spLocks noChangeArrowheads="1"/>
          </p:cNvSpPr>
          <p:nvPr/>
        </p:nvSpPr>
        <p:spPr bwMode="auto">
          <a:xfrm>
            <a:off x="2982452" y="4027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Dikdörtgen 4"/>
          <p:cNvSpPr/>
          <p:nvPr/>
        </p:nvSpPr>
        <p:spPr>
          <a:xfrm>
            <a:off x="152400" y="1232735"/>
            <a:ext cx="7408460" cy="382092"/>
          </a:xfrm>
          <a:prstGeom prst="rect">
            <a:avLst/>
          </a:prstGeom>
        </p:spPr>
        <p:txBody>
          <a:bodyPr wrap="square">
            <a:spAutoFit/>
          </a:bodyPr>
          <a:lstStyle/>
          <a:p>
            <a:pPr lvl="3">
              <a:lnSpc>
                <a:spcPct val="150000"/>
              </a:lnSpc>
              <a:spcBef>
                <a:spcPts val="600"/>
              </a:spcBef>
              <a:spcAft>
                <a:spcPts val="600"/>
              </a:spcAft>
            </a:pPr>
            <a:endParaRPr lang="tr-TR" sz="1400" dirty="0">
              <a:effectLst/>
              <a:ea typeface="Calibri" panose="020F0502020204030204" pitchFamily="34" charset="0"/>
              <a:cs typeface="Times New Roman" panose="02020603050405020304" pitchFamily="18" charset="0"/>
            </a:endParaRPr>
          </a:p>
        </p:txBody>
      </p:sp>
      <p:pic>
        <p:nvPicPr>
          <p:cNvPr id="13" name="Resim 12" descr="bina, açık hava, yol, cadde içeren bir resim&#10;&#10;Açıklama otomatik olarak oluşturuldu"/>
          <p:cNvPicPr/>
          <p:nvPr/>
        </p:nvPicPr>
        <p:blipFill>
          <a:blip r:embed="rId2">
            <a:extLst>
              <a:ext uri="{28A0092B-C50C-407E-A947-70E740481C1C}">
                <a14:useLocalDpi xmlns:a14="http://schemas.microsoft.com/office/drawing/2010/main" val="0"/>
              </a:ext>
            </a:extLst>
          </a:blip>
          <a:stretch>
            <a:fillRect/>
          </a:stretch>
        </p:blipFill>
        <p:spPr>
          <a:xfrm>
            <a:off x="2552131" y="4696932"/>
            <a:ext cx="3916908" cy="1756759"/>
          </a:xfrm>
          <a:prstGeom prst="rect">
            <a:avLst/>
          </a:prstGeom>
        </p:spPr>
      </p:pic>
    </p:spTree>
    <p:extLst>
      <p:ext uri="{BB962C8B-B14F-4D97-AF65-F5344CB8AC3E}">
        <p14:creationId xmlns:p14="http://schemas.microsoft.com/office/powerpoint/2010/main" val="3957032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347295" y="756763"/>
            <a:ext cx="7814066" cy="5220956"/>
          </a:xfrm>
        </p:spPr>
        <p:txBody>
          <a:bodyPr>
            <a:noAutofit/>
          </a:bodyPr>
          <a:lstStyle/>
          <a:p>
            <a:pPr marL="457200" lvl="1" indent="0">
              <a:buNone/>
            </a:pPr>
            <a:r>
              <a:rPr lang="en-GB" b="1" dirty="0" smtClean="0"/>
              <a:t>AKILLI ŞEHİR YÖNETİŞİMİ</a:t>
            </a:r>
            <a:r>
              <a:rPr lang="tr-TR" b="1" dirty="0" smtClean="0"/>
              <a:t> UYGULAMALARI - 6</a:t>
            </a:r>
          </a:p>
          <a:p>
            <a:pPr marL="457200" lvl="1" indent="0">
              <a:buNone/>
            </a:pPr>
            <a:r>
              <a:rPr lang="tr-TR" sz="1400" b="1" dirty="0" smtClean="0"/>
              <a:t>11. </a:t>
            </a:r>
            <a:r>
              <a:rPr lang="en-GB" sz="1400" b="1" dirty="0" err="1" smtClean="0"/>
              <a:t>Yenilenebilir</a:t>
            </a:r>
            <a:r>
              <a:rPr lang="en-GB" sz="1400" b="1" dirty="0" smtClean="0"/>
              <a:t> </a:t>
            </a:r>
            <a:r>
              <a:rPr lang="en-GB" sz="1400" b="1" dirty="0" err="1"/>
              <a:t>Enerji</a:t>
            </a:r>
            <a:r>
              <a:rPr lang="en-GB" sz="1400" b="1" dirty="0"/>
              <a:t> </a:t>
            </a:r>
            <a:r>
              <a:rPr lang="tr-TR" sz="1400" b="1" dirty="0" smtClean="0"/>
              <a:t>: </a:t>
            </a:r>
            <a:r>
              <a:rPr lang="en-GB" sz="1400" dirty="0" smtClean="0"/>
              <a:t>Hem </a:t>
            </a:r>
            <a:r>
              <a:rPr lang="en-GB" sz="1400" dirty="0" err="1"/>
              <a:t>akıllı</a:t>
            </a:r>
            <a:r>
              <a:rPr lang="en-GB" sz="1400" dirty="0"/>
              <a:t> </a:t>
            </a:r>
            <a:r>
              <a:rPr lang="en-GB" sz="1400" dirty="0" err="1"/>
              <a:t>bina</a:t>
            </a:r>
            <a:r>
              <a:rPr lang="en-GB" sz="1400" dirty="0"/>
              <a:t> hem de </a:t>
            </a:r>
            <a:r>
              <a:rPr lang="en-GB" sz="1400" dirty="0" err="1"/>
              <a:t>akıllı</a:t>
            </a:r>
            <a:r>
              <a:rPr lang="en-GB" sz="1400" dirty="0"/>
              <a:t> </a:t>
            </a:r>
            <a:r>
              <a:rPr lang="en-GB" sz="1400" dirty="0" err="1"/>
              <a:t>şebeke</a:t>
            </a:r>
            <a:r>
              <a:rPr lang="en-GB" sz="1400" dirty="0"/>
              <a:t> </a:t>
            </a:r>
            <a:r>
              <a:rPr lang="en-GB" sz="1400" dirty="0" err="1"/>
              <a:t>ile</a:t>
            </a:r>
            <a:r>
              <a:rPr lang="en-GB" sz="1400" dirty="0"/>
              <a:t> </a:t>
            </a:r>
            <a:r>
              <a:rPr lang="en-GB" sz="1400" dirty="0" err="1"/>
              <a:t>ilgili</a:t>
            </a:r>
            <a:r>
              <a:rPr lang="en-GB" sz="1400" dirty="0"/>
              <a:t> </a:t>
            </a:r>
            <a:r>
              <a:rPr lang="en-GB" sz="1400" dirty="0" err="1"/>
              <a:t>olan</a:t>
            </a:r>
            <a:r>
              <a:rPr lang="en-GB" sz="1400" dirty="0"/>
              <a:t> </a:t>
            </a:r>
            <a:r>
              <a:rPr lang="en-GB" sz="1400" dirty="0" err="1"/>
              <a:t>bu</a:t>
            </a:r>
            <a:r>
              <a:rPr lang="en-GB" sz="1400" dirty="0"/>
              <a:t> </a:t>
            </a:r>
            <a:r>
              <a:rPr lang="en-GB" sz="1400" dirty="0" err="1"/>
              <a:t>kavram</a:t>
            </a:r>
            <a:r>
              <a:rPr lang="en-GB" sz="1400" dirty="0"/>
              <a:t> </a:t>
            </a:r>
            <a:r>
              <a:rPr lang="en-GB" sz="1400" dirty="0" err="1"/>
              <a:t>kömür</a:t>
            </a:r>
            <a:r>
              <a:rPr lang="en-GB" sz="1400" dirty="0"/>
              <a:t>, petrol </a:t>
            </a:r>
            <a:r>
              <a:rPr lang="en-GB" sz="1400" dirty="0" err="1"/>
              <a:t>ve</a:t>
            </a:r>
            <a:r>
              <a:rPr lang="en-GB" sz="1400" dirty="0"/>
              <a:t> </a:t>
            </a:r>
            <a:r>
              <a:rPr lang="en-GB" sz="1400" dirty="0" err="1"/>
              <a:t>doğalgaz</a:t>
            </a:r>
            <a:r>
              <a:rPr lang="en-GB" sz="1400" dirty="0"/>
              <a:t> </a:t>
            </a:r>
            <a:r>
              <a:rPr lang="en-GB" sz="1400" dirty="0" err="1"/>
              <a:t>gibi</a:t>
            </a:r>
            <a:r>
              <a:rPr lang="en-GB" sz="1400" dirty="0"/>
              <a:t> </a:t>
            </a:r>
            <a:r>
              <a:rPr lang="en-GB" sz="1400" dirty="0" err="1"/>
              <a:t>fosil</a:t>
            </a:r>
            <a:r>
              <a:rPr lang="en-GB" sz="1400" dirty="0"/>
              <a:t> </a:t>
            </a:r>
            <a:r>
              <a:rPr lang="en-GB" sz="1400" dirty="0" err="1"/>
              <a:t>yakıtlara</a:t>
            </a:r>
            <a:r>
              <a:rPr lang="en-GB" sz="1400" dirty="0"/>
              <a:t> </a:t>
            </a:r>
            <a:r>
              <a:rPr lang="en-GB" sz="1400" dirty="0" err="1"/>
              <a:t>olan</a:t>
            </a:r>
            <a:r>
              <a:rPr lang="en-GB" sz="1400" dirty="0"/>
              <a:t> </a:t>
            </a:r>
            <a:r>
              <a:rPr lang="en-GB" sz="1400" dirty="0" err="1"/>
              <a:t>bağımlılığı</a:t>
            </a:r>
            <a:r>
              <a:rPr lang="en-GB" sz="1400" dirty="0"/>
              <a:t> </a:t>
            </a:r>
            <a:r>
              <a:rPr lang="en-GB" sz="1400" dirty="0" err="1"/>
              <a:t>azaltmak</a:t>
            </a:r>
            <a:r>
              <a:rPr lang="en-GB" sz="1400" dirty="0"/>
              <a:t> </a:t>
            </a:r>
            <a:r>
              <a:rPr lang="en-GB" sz="1400" dirty="0" err="1"/>
              <a:t>için</a:t>
            </a:r>
            <a:r>
              <a:rPr lang="en-GB" sz="1400" dirty="0"/>
              <a:t> </a:t>
            </a:r>
            <a:r>
              <a:rPr lang="en-GB" sz="1400" dirty="0" err="1"/>
              <a:t>güneş</a:t>
            </a:r>
            <a:r>
              <a:rPr lang="en-GB" sz="1400" dirty="0"/>
              <a:t>, </a:t>
            </a:r>
            <a:r>
              <a:rPr lang="en-GB" sz="1400" dirty="0" err="1"/>
              <a:t>rüzgâr</a:t>
            </a:r>
            <a:r>
              <a:rPr lang="en-GB" sz="1400" dirty="0"/>
              <a:t>, </a:t>
            </a:r>
            <a:r>
              <a:rPr lang="en-GB" sz="1400" dirty="0" err="1"/>
              <a:t>dalga</a:t>
            </a:r>
            <a:r>
              <a:rPr lang="en-GB" sz="1400" dirty="0"/>
              <a:t>, </a:t>
            </a:r>
            <a:r>
              <a:rPr lang="en-GB" sz="1400" dirty="0" err="1"/>
              <a:t>biyoenerji</a:t>
            </a:r>
            <a:r>
              <a:rPr lang="en-GB" sz="1400" dirty="0"/>
              <a:t> </a:t>
            </a:r>
            <a:r>
              <a:rPr lang="en-GB" sz="1400" dirty="0" err="1"/>
              <a:t>gibi</a:t>
            </a:r>
            <a:r>
              <a:rPr lang="en-GB" sz="1400" dirty="0"/>
              <a:t> </a:t>
            </a:r>
            <a:r>
              <a:rPr lang="en-GB" sz="1400" dirty="0" err="1"/>
              <a:t>yenilenebilir</a:t>
            </a:r>
            <a:r>
              <a:rPr lang="en-GB" sz="1400" dirty="0"/>
              <a:t> </a:t>
            </a:r>
            <a:r>
              <a:rPr lang="en-GB" sz="1400" dirty="0" err="1"/>
              <a:t>enerji</a:t>
            </a:r>
            <a:r>
              <a:rPr lang="en-GB" sz="1400" dirty="0"/>
              <a:t> </a:t>
            </a:r>
            <a:r>
              <a:rPr lang="en-GB" sz="1400" dirty="0" err="1"/>
              <a:t>kaynaklarından</a:t>
            </a:r>
            <a:r>
              <a:rPr lang="en-GB" sz="1400" dirty="0"/>
              <a:t> </a:t>
            </a:r>
            <a:r>
              <a:rPr lang="en-GB" sz="1400" dirty="0" err="1"/>
              <a:t>yararlanılmasını</a:t>
            </a:r>
            <a:r>
              <a:rPr lang="en-GB" sz="1400" dirty="0"/>
              <a:t> </a:t>
            </a:r>
            <a:r>
              <a:rPr lang="en-GB" sz="1400" dirty="0" err="1"/>
              <a:t>ifade</a:t>
            </a:r>
            <a:r>
              <a:rPr lang="en-GB" sz="1400" dirty="0"/>
              <a:t> </a:t>
            </a:r>
            <a:r>
              <a:rPr lang="en-GB" sz="1400" dirty="0" err="1"/>
              <a:t>etmektedir</a:t>
            </a:r>
            <a:r>
              <a:rPr lang="en-GB" sz="1400" dirty="0"/>
              <a:t>. </a:t>
            </a:r>
            <a:r>
              <a:rPr lang="en-GB" sz="1400" dirty="0" err="1"/>
              <a:t>Küresel</a:t>
            </a:r>
            <a:r>
              <a:rPr lang="en-GB" sz="1400" dirty="0"/>
              <a:t> </a:t>
            </a:r>
            <a:r>
              <a:rPr lang="en-GB" sz="1400" dirty="0" err="1"/>
              <a:t>ölçekte</a:t>
            </a:r>
            <a:r>
              <a:rPr lang="en-GB" sz="1400" dirty="0"/>
              <a:t> </a:t>
            </a:r>
            <a:r>
              <a:rPr lang="en-GB" sz="1400" dirty="0" err="1"/>
              <a:t>nüfusun</a:t>
            </a:r>
            <a:r>
              <a:rPr lang="en-GB" sz="1400" dirty="0"/>
              <a:t> </a:t>
            </a:r>
            <a:r>
              <a:rPr lang="en-GB" sz="1400" dirty="0" err="1"/>
              <a:t>giderek</a:t>
            </a:r>
            <a:r>
              <a:rPr lang="en-GB" sz="1400" dirty="0"/>
              <a:t> </a:t>
            </a:r>
            <a:r>
              <a:rPr lang="en-GB" sz="1400" dirty="0" err="1"/>
              <a:t>arttığı</a:t>
            </a:r>
            <a:r>
              <a:rPr lang="en-GB" sz="1400" dirty="0"/>
              <a:t> </a:t>
            </a:r>
            <a:r>
              <a:rPr lang="en-GB" sz="1400" dirty="0" err="1"/>
              <a:t>kentler</a:t>
            </a:r>
            <a:r>
              <a:rPr lang="en-GB" sz="1400" dirty="0"/>
              <a:t>, </a:t>
            </a:r>
            <a:r>
              <a:rPr lang="en-GB" sz="1400" dirty="0" err="1"/>
              <a:t>dünya</a:t>
            </a:r>
            <a:r>
              <a:rPr lang="en-GB" sz="1400" dirty="0"/>
              <a:t> </a:t>
            </a:r>
            <a:r>
              <a:rPr lang="en-GB" sz="1400" dirty="0" err="1"/>
              <a:t>enerji</a:t>
            </a:r>
            <a:r>
              <a:rPr lang="en-GB" sz="1400" dirty="0"/>
              <a:t> </a:t>
            </a:r>
            <a:r>
              <a:rPr lang="en-GB" sz="1400" dirty="0" err="1"/>
              <a:t>talebinin</a:t>
            </a:r>
            <a:r>
              <a:rPr lang="en-GB" sz="1400" dirty="0"/>
              <a:t> </a:t>
            </a:r>
            <a:r>
              <a:rPr lang="en-GB" sz="1400" dirty="0" err="1"/>
              <a:t>üçte</a:t>
            </a:r>
            <a:r>
              <a:rPr lang="en-GB" sz="1400" dirty="0"/>
              <a:t> </a:t>
            </a:r>
            <a:r>
              <a:rPr lang="en-GB" sz="1400" dirty="0" err="1"/>
              <a:t>ikisini</a:t>
            </a:r>
            <a:r>
              <a:rPr lang="en-GB" sz="1400" dirty="0"/>
              <a:t> </a:t>
            </a:r>
            <a:r>
              <a:rPr lang="en-GB" sz="1400" dirty="0" err="1"/>
              <a:t>tüketen</a:t>
            </a:r>
            <a:r>
              <a:rPr lang="en-GB" sz="1400" dirty="0"/>
              <a:t> </a:t>
            </a:r>
            <a:r>
              <a:rPr lang="en-GB" sz="1400" dirty="0" err="1"/>
              <a:t>ve</a:t>
            </a:r>
            <a:r>
              <a:rPr lang="en-GB" sz="1400" dirty="0"/>
              <a:t> </a:t>
            </a:r>
            <a:r>
              <a:rPr lang="en-GB" sz="1400" dirty="0" err="1"/>
              <a:t>benzer</a:t>
            </a:r>
            <a:r>
              <a:rPr lang="en-GB" sz="1400" dirty="0"/>
              <a:t> </a:t>
            </a:r>
            <a:r>
              <a:rPr lang="en-GB" sz="1400" dirty="0" err="1"/>
              <a:t>oranda</a:t>
            </a:r>
            <a:r>
              <a:rPr lang="en-GB" sz="1400" dirty="0"/>
              <a:t> </a:t>
            </a:r>
            <a:r>
              <a:rPr lang="en-GB" sz="1400" dirty="0" err="1"/>
              <a:t>karbon</a:t>
            </a:r>
            <a:r>
              <a:rPr lang="en-GB" sz="1400" dirty="0"/>
              <a:t> </a:t>
            </a:r>
            <a:r>
              <a:rPr lang="en-GB" sz="1400" dirty="0" err="1"/>
              <a:t>salınımı</a:t>
            </a:r>
            <a:r>
              <a:rPr lang="en-GB" sz="1400" dirty="0"/>
              <a:t> </a:t>
            </a:r>
            <a:r>
              <a:rPr lang="en-GB" sz="1400" dirty="0" err="1"/>
              <a:t>gerçekleştiren</a:t>
            </a:r>
            <a:r>
              <a:rPr lang="en-GB" sz="1400" dirty="0"/>
              <a:t> </a:t>
            </a:r>
            <a:r>
              <a:rPr lang="en-GB" sz="1400" dirty="0" err="1"/>
              <a:t>mekânlardır</a:t>
            </a:r>
            <a:r>
              <a:rPr lang="en-GB" sz="1400" dirty="0"/>
              <a:t>. </a:t>
            </a:r>
            <a:r>
              <a:rPr lang="en-GB" sz="1400" dirty="0" err="1"/>
              <a:t>Yoğun</a:t>
            </a:r>
            <a:r>
              <a:rPr lang="en-GB" sz="1400" dirty="0"/>
              <a:t> </a:t>
            </a:r>
            <a:r>
              <a:rPr lang="en-GB" sz="1400" dirty="0" err="1"/>
              <a:t>nüfusa</a:t>
            </a:r>
            <a:r>
              <a:rPr lang="en-GB" sz="1400" dirty="0"/>
              <a:t> </a:t>
            </a:r>
            <a:r>
              <a:rPr lang="en-GB" sz="1400" dirty="0" err="1"/>
              <a:t>ve</a:t>
            </a:r>
            <a:r>
              <a:rPr lang="en-GB" sz="1400" dirty="0"/>
              <a:t> </a:t>
            </a:r>
            <a:r>
              <a:rPr lang="en-GB" sz="1400" dirty="0" err="1"/>
              <a:t>iş</a:t>
            </a:r>
            <a:r>
              <a:rPr lang="en-GB" sz="1400" dirty="0"/>
              <a:t> </a:t>
            </a:r>
            <a:r>
              <a:rPr lang="en-GB" sz="1400" dirty="0" err="1"/>
              <a:t>hayatına</a:t>
            </a:r>
            <a:r>
              <a:rPr lang="en-GB" sz="1400" dirty="0"/>
              <a:t> </a:t>
            </a:r>
            <a:r>
              <a:rPr lang="en-GB" sz="1400" dirty="0" err="1"/>
              <a:t>ev</a:t>
            </a:r>
            <a:r>
              <a:rPr lang="en-GB" sz="1400" dirty="0"/>
              <a:t> </a:t>
            </a:r>
            <a:r>
              <a:rPr lang="en-GB" sz="1400" dirty="0" err="1"/>
              <a:t>sahipliği</a:t>
            </a:r>
            <a:r>
              <a:rPr lang="en-GB" sz="1400" dirty="0"/>
              <a:t> </a:t>
            </a:r>
            <a:r>
              <a:rPr lang="en-GB" sz="1400" dirty="0" err="1"/>
              <a:t>yapan</a:t>
            </a:r>
            <a:r>
              <a:rPr lang="en-GB" sz="1400" dirty="0"/>
              <a:t> </a:t>
            </a:r>
            <a:r>
              <a:rPr lang="en-GB" sz="1400" dirty="0" err="1"/>
              <a:t>kentler</a:t>
            </a:r>
            <a:r>
              <a:rPr lang="en-GB" sz="1400" dirty="0"/>
              <a:t> </a:t>
            </a:r>
            <a:r>
              <a:rPr lang="en-GB" sz="1400" dirty="0" err="1"/>
              <a:t>bu</a:t>
            </a:r>
            <a:r>
              <a:rPr lang="en-GB" sz="1400" dirty="0"/>
              <a:t> </a:t>
            </a:r>
            <a:r>
              <a:rPr lang="en-GB" sz="1400" dirty="0" err="1"/>
              <a:t>sebeple</a:t>
            </a:r>
            <a:r>
              <a:rPr lang="en-GB" sz="1400" dirty="0"/>
              <a:t> </a:t>
            </a:r>
            <a:r>
              <a:rPr lang="en-GB" sz="1400" dirty="0" err="1"/>
              <a:t>iklim</a:t>
            </a:r>
            <a:r>
              <a:rPr lang="en-GB" sz="1400" dirty="0"/>
              <a:t> </a:t>
            </a:r>
            <a:r>
              <a:rPr lang="en-GB" sz="1400" dirty="0" err="1"/>
              <a:t>değişikliği</a:t>
            </a:r>
            <a:r>
              <a:rPr lang="en-GB" sz="1400" dirty="0"/>
              <a:t> </a:t>
            </a:r>
            <a:r>
              <a:rPr lang="en-GB" sz="1400" dirty="0" err="1"/>
              <a:t>tartışmalarının</a:t>
            </a:r>
            <a:r>
              <a:rPr lang="en-GB" sz="1400" dirty="0"/>
              <a:t> </a:t>
            </a:r>
            <a:r>
              <a:rPr lang="en-GB" sz="1400" dirty="0" err="1"/>
              <a:t>merkezindedir</a:t>
            </a:r>
            <a:r>
              <a:rPr lang="en-GB" sz="1400" dirty="0"/>
              <a:t>. </a:t>
            </a:r>
            <a:r>
              <a:rPr lang="en-GB" sz="1400" dirty="0" err="1"/>
              <a:t>Sosyo</a:t>
            </a:r>
            <a:r>
              <a:rPr lang="en-GB" sz="1400" dirty="0"/>
              <a:t> </a:t>
            </a:r>
            <a:r>
              <a:rPr lang="en-GB" sz="1400" dirty="0" err="1"/>
              <a:t>ekonomik</a:t>
            </a:r>
            <a:r>
              <a:rPr lang="en-GB" sz="1400" dirty="0"/>
              <a:t> </a:t>
            </a:r>
            <a:r>
              <a:rPr lang="en-GB" sz="1400" dirty="0" err="1"/>
              <a:t>gelişmeyi</a:t>
            </a:r>
            <a:r>
              <a:rPr lang="en-GB" sz="1400" dirty="0"/>
              <a:t> </a:t>
            </a:r>
            <a:r>
              <a:rPr lang="en-GB" sz="1400" dirty="0" err="1"/>
              <a:t>sekteye</a:t>
            </a:r>
            <a:r>
              <a:rPr lang="en-GB" sz="1400" dirty="0"/>
              <a:t> </a:t>
            </a:r>
            <a:r>
              <a:rPr lang="en-GB" sz="1400" dirty="0" err="1"/>
              <a:t>uğratmadan</a:t>
            </a:r>
            <a:r>
              <a:rPr lang="en-GB" sz="1400" dirty="0"/>
              <a:t> </a:t>
            </a:r>
            <a:r>
              <a:rPr lang="en-GB" sz="1400" dirty="0" err="1"/>
              <a:t>çevreye</a:t>
            </a:r>
            <a:r>
              <a:rPr lang="en-GB" sz="1400" dirty="0"/>
              <a:t> </a:t>
            </a:r>
            <a:r>
              <a:rPr lang="en-GB" sz="1400" dirty="0" err="1"/>
              <a:t>duyarlı</a:t>
            </a:r>
            <a:r>
              <a:rPr lang="en-GB" sz="1400" dirty="0"/>
              <a:t> </a:t>
            </a:r>
            <a:r>
              <a:rPr lang="en-GB" sz="1400" dirty="0" err="1"/>
              <a:t>enerji</a:t>
            </a:r>
            <a:r>
              <a:rPr lang="en-GB" sz="1400" dirty="0"/>
              <a:t> </a:t>
            </a:r>
            <a:r>
              <a:rPr lang="en-GB" sz="1400" dirty="0" err="1"/>
              <a:t>kaynaklarına</a:t>
            </a:r>
            <a:r>
              <a:rPr lang="en-GB" sz="1400" dirty="0"/>
              <a:t> </a:t>
            </a:r>
            <a:r>
              <a:rPr lang="en-GB" sz="1400" dirty="0" err="1"/>
              <a:t>geçişe</a:t>
            </a:r>
            <a:r>
              <a:rPr lang="en-GB" sz="1400" dirty="0"/>
              <a:t> </a:t>
            </a:r>
            <a:r>
              <a:rPr lang="en-GB" sz="1400" dirty="0" err="1"/>
              <a:t>işaret</a:t>
            </a:r>
            <a:r>
              <a:rPr lang="en-GB" sz="1400" dirty="0"/>
              <a:t> </a:t>
            </a:r>
            <a:r>
              <a:rPr lang="en-GB" sz="1400" dirty="0" err="1"/>
              <a:t>eden</a:t>
            </a:r>
            <a:r>
              <a:rPr lang="en-GB" sz="1400" dirty="0"/>
              <a:t> </a:t>
            </a:r>
            <a:r>
              <a:rPr lang="en-GB" sz="1400" dirty="0" err="1"/>
              <a:t>yenilenebilir</a:t>
            </a:r>
            <a:r>
              <a:rPr lang="en-GB" sz="1400" dirty="0"/>
              <a:t> </a:t>
            </a:r>
            <a:r>
              <a:rPr lang="en-GB" sz="1400" dirty="0" err="1"/>
              <a:t>enerji</a:t>
            </a:r>
            <a:r>
              <a:rPr lang="en-GB" sz="1400" dirty="0"/>
              <a:t> </a:t>
            </a:r>
            <a:r>
              <a:rPr lang="en-GB" sz="1400" dirty="0" err="1"/>
              <a:t>kavramı</a:t>
            </a:r>
            <a:r>
              <a:rPr lang="en-GB" sz="1400" dirty="0"/>
              <a:t> </a:t>
            </a:r>
            <a:r>
              <a:rPr lang="en-GB" sz="1400" dirty="0" err="1"/>
              <a:t>akıllı</a:t>
            </a:r>
            <a:r>
              <a:rPr lang="en-GB" sz="1400" dirty="0"/>
              <a:t> </a:t>
            </a:r>
            <a:r>
              <a:rPr lang="en-GB" sz="1400" dirty="0" err="1"/>
              <a:t>kentlerin</a:t>
            </a:r>
            <a:r>
              <a:rPr lang="en-GB" sz="1400" dirty="0"/>
              <a:t> </a:t>
            </a:r>
            <a:r>
              <a:rPr lang="en-GB" sz="1400" dirty="0" err="1"/>
              <a:t>önemli</a:t>
            </a:r>
            <a:r>
              <a:rPr lang="en-GB" sz="1400" dirty="0"/>
              <a:t> </a:t>
            </a:r>
            <a:r>
              <a:rPr lang="en-GB" sz="1400" dirty="0" err="1"/>
              <a:t>uygulama</a:t>
            </a:r>
            <a:r>
              <a:rPr lang="en-GB" sz="1400" dirty="0"/>
              <a:t> </a:t>
            </a:r>
            <a:r>
              <a:rPr lang="en-GB" sz="1400" dirty="0" err="1"/>
              <a:t>alanlarından</a:t>
            </a:r>
            <a:r>
              <a:rPr lang="en-GB" sz="1400" dirty="0"/>
              <a:t> </a:t>
            </a:r>
            <a:r>
              <a:rPr lang="en-GB" sz="1400" dirty="0" err="1"/>
              <a:t>birisidir</a:t>
            </a:r>
            <a:r>
              <a:rPr lang="en-GB" sz="1400" dirty="0"/>
              <a:t>. </a:t>
            </a:r>
            <a:endParaRPr lang="tr-TR" sz="1400" dirty="0"/>
          </a:p>
          <a:p>
            <a:pPr marL="457200" lvl="1" indent="0">
              <a:buNone/>
            </a:pPr>
            <a:r>
              <a:rPr lang="tr-TR" sz="1400" b="1" dirty="0" smtClean="0"/>
              <a:t>12. </a:t>
            </a:r>
            <a:r>
              <a:rPr lang="en-GB" sz="1400" b="1" dirty="0" smtClean="0"/>
              <a:t>Hasta </a:t>
            </a:r>
            <a:r>
              <a:rPr lang="en-GB" sz="1400" b="1" dirty="0" err="1" smtClean="0"/>
              <a:t>Takip</a:t>
            </a:r>
            <a:r>
              <a:rPr lang="tr-TR" sz="1400" b="1" dirty="0" smtClean="0"/>
              <a:t> : </a:t>
            </a:r>
            <a:r>
              <a:rPr lang="en-GB" sz="1400" b="1" dirty="0" smtClean="0"/>
              <a:t> </a:t>
            </a:r>
            <a:r>
              <a:rPr lang="en-GB" sz="1400" dirty="0" err="1" smtClean="0"/>
              <a:t>Sağlık</a:t>
            </a:r>
            <a:r>
              <a:rPr lang="en-GB" sz="1400" dirty="0" smtClean="0"/>
              <a:t> </a:t>
            </a:r>
            <a:r>
              <a:rPr lang="en-GB" sz="1400" dirty="0" err="1"/>
              <a:t>sisteminin</a:t>
            </a:r>
            <a:r>
              <a:rPr lang="en-GB" sz="1400" dirty="0"/>
              <a:t> </a:t>
            </a:r>
            <a:r>
              <a:rPr lang="en-GB" sz="1400" dirty="0" err="1"/>
              <a:t>akıllandırılması</a:t>
            </a:r>
            <a:r>
              <a:rPr lang="en-GB" sz="1400" dirty="0"/>
              <a:t> (</a:t>
            </a:r>
            <a:r>
              <a:rPr lang="en-GB" sz="1400" dirty="0" err="1"/>
              <a:t>dijitalleştirilmesi</a:t>
            </a:r>
            <a:r>
              <a:rPr lang="en-GB" sz="1400" dirty="0"/>
              <a:t> </a:t>
            </a:r>
            <a:r>
              <a:rPr lang="en-GB" sz="1400" dirty="0" err="1"/>
              <a:t>ve</a:t>
            </a:r>
            <a:r>
              <a:rPr lang="en-GB" sz="1400" dirty="0"/>
              <a:t> </a:t>
            </a:r>
            <a:r>
              <a:rPr lang="en-GB" sz="1400" dirty="0" err="1"/>
              <a:t>uzaktan</a:t>
            </a:r>
            <a:r>
              <a:rPr lang="en-GB" sz="1400" dirty="0"/>
              <a:t> </a:t>
            </a:r>
            <a:r>
              <a:rPr lang="en-GB" sz="1400" dirty="0" err="1"/>
              <a:t>yönetilmesi</a:t>
            </a:r>
            <a:r>
              <a:rPr lang="en-GB" sz="1400" dirty="0"/>
              <a:t>) </a:t>
            </a:r>
            <a:r>
              <a:rPr lang="en-GB" sz="1400" dirty="0" err="1"/>
              <a:t>amacıyla</a:t>
            </a:r>
            <a:r>
              <a:rPr lang="en-GB" sz="1400" dirty="0"/>
              <a:t> </a:t>
            </a:r>
            <a:r>
              <a:rPr lang="en-GB" sz="1400" dirty="0" err="1"/>
              <a:t>özellikle</a:t>
            </a:r>
            <a:r>
              <a:rPr lang="en-GB" sz="1400" dirty="0"/>
              <a:t> </a:t>
            </a:r>
            <a:r>
              <a:rPr lang="en-GB" sz="1400" dirty="0" err="1"/>
              <a:t>yaşlı</a:t>
            </a:r>
            <a:r>
              <a:rPr lang="en-GB" sz="1400" dirty="0"/>
              <a:t> </a:t>
            </a:r>
            <a:r>
              <a:rPr lang="en-GB" sz="1400" dirty="0" err="1"/>
              <a:t>ve</a:t>
            </a:r>
            <a:r>
              <a:rPr lang="en-GB" sz="1400" dirty="0"/>
              <a:t> </a:t>
            </a:r>
            <a:r>
              <a:rPr lang="en-GB" sz="1400" dirty="0" err="1"/>
              <a:t>engelli</a:t>
            </a:r>
            <a:r>
              <a:rPr lang="en-GB" sz="1400" dirty="0"/>
              <a:t> </a:t>
            </a:r>
            <a:r>
              <a:rPr lang="en-GB" sz="1400" dirty="0" err="1"/>
              <a:t>bakımı</a:t>
            </a:r>
            <a:r>
              <a:rPr lang="en-GB" sz="1400" dirty="0"/>
              <a:t> </a:t>
            </a:r>
            <a:r>
              <a:rPr lang="en-GB" sz="1400" dirty="0" err="1"/>
              <a:t>ile</a:t>
            </a:r>
            <a:r>
              <a:rPr lang="en-GB" sz="1400" dirty="0"/>
              <a:t> </a:t>
            </a:r>
            <a:r>
              <a:rPr lang="en-GB" sz="1400" dirty="0" err="1"/>
              <a:t>ilgili</a:t>
            </a:r>
            <a:r>
              <a:rPr lang="en-GB" sz="1400" dirty="0"/>
              <a:t> </a:t>
            </a:r>
            <a:r>
              <a:rPr lang="en-GB" sz="1400" dirty="0" err="1"/>
              <a:t>olarak</a:t>
            </a:r>
            <a:r>
              <a:rPr lang="en-GB" sz="1400" dirty="0"/>
              <a:t> </a:t>
            </a:r>
            <a:r>
              <a:rPr lang="en-GB" sz="1400" dirty="0" err="1"/>
              <a:t>geliştirilen</a:t>
            </a:r>
            <a:r>
              <a:rPr lang="en-GB" sz="1400" dirty="0"/>
              <a:t> </a:t>
            </a:r>
            <a:r>
              <a:rPr lang="en-GB" sz="1400" dirty="0" err="1"/>
              <a:t>bir</a:t>
            </a:r>
            <a:r>
              <a:rPr lang="en-GB" sz="1400" dirty="0"/>
              <a:t> </a:t>
            </a:r>
            <a:r>
              <a:rPr lang="en-GB" sz="1400" dirty="0" err="1"/>
              <a:t>uygulamadır</a:t>
            </a:r>
            <a:r>
              <a:rPr lang="en-GB" sz="1400" dirty="0"/>
              <a:t>. </a:t>
            </a:r>
            <a:r>
              <a:rPr lang="en-GB" sz="1400" dirty="0" err="1"/>
              <a:t>Evlere</a:t>
            </a:r>
            <a:r>
              <a:rPr lang="en-GB" sz="1400" dirty="0"/>
              <a:t> </a:t>
            </a:r>
            <a:r>
              <a:rPr lang="en-GB" sz="1400" dirty="0" err="1"/>
              <a:t>yerleştirilen</a:t>
            </a:r>
            <a:r>
              <a:rPr lang="en-GB" sz="1400" dirty="0"/>
              <a:t> </a:t>
            </a:r>
            <a:r>
              <a:rPr lang="en-GB" sz="1400" dirty="0" err="1"/>
              <a:t>akıllı</a:t>
            </a:r>
            <a:r>
              <a:rPr lang="en-GB" sz="1400" dirty="0"/>
              <a:t> </a:t>
            </a:r>
            <a:r>
              <a:rPr lang="en-GB" sz="1400" dirty="0" err="1"/>
              <a:t>sistem</a:t>
            </a:r>
            <a:r>
              <a:rPr lang="en-GB" sz="1400" dirty="0"/>
              <a:t> (</a:t>
            </a:r>
            <a:r>
              <a:rPr lang="en-GB" sz="1400" dirty="0" err="1"/>
              <a:t>sosyal</a:t>
            </a:r>
            <a:r>
              <a:rPr lang="en-GB" sz="1400" dirty="0"/>
              <a:t> alarm </a:t>
            </a:r>
            <a:r>
              <a:rPr lang="en-GB" sz="1400" dirty="0" err="1"/>
              <a:t>cihazı</a:t>
            </a:r>
            <a:r>
              <a:rPr lang="en-GB" sz="1400" dirty="0"/>
              <a:t>) </a:t>
            </a:r>
            <a:r>
              <a:rPr lang="en-GB" sz="1400" dirty="0" err="1"/>
              <a:t>aracılığıyla</a:t>
            </a:r>
            <a:r>
              <a:rPr lang="en-GB" sz="1400" dirty="0"/>
              <a:t> </a:t>
            </a:r>
            <a:r>
              <a:rPr lang="en-GB" sz="1400" dirty="0" err="1"/>
              <a:t>uzaktan</a:t>
            </a:r>
            <a:r>
              <a:rPr lang="en-GB" sz="1400" dirty="0"/>
              <a:t> </a:t>
            </a:r>
            <a:r>
              <a:rPr lang="en-GB" sz="1400" dirty="0" err="1"/>
              <a:t>tansiyon</a:t>
            </a:r>
            <a:r>
              <a:rPr lang="en-GB" sz="1400" dirty="0"/>
              <a:t>, </a:t>
            </a:r>
            <a:r>
              <a:rPr lang="en-GB" sz="1400" dirty="0" err="1"/>
              <a:t>nabız</a:t>
            </a:r>
            <a:r>
              <a:rPr lang="en-GB" sz="1400" dirty="0"/>
              <a:t>, </a:t>
            </a:r>
            <a:r>
              <a:rPr lang="en-GB" sz="1400" dirty="0" err="1"/>
              <a:t>kalp</a:t>
            </a:r>
            <a:r>
              <a:rPr lang="en-GB" sz="1400" dirty="0"/>
              <a:t> </a:t>
            </a:r>
            <a:r>
              <a:rPr lang="en-GB" sz="1400" dirty="0" err="1"/>
              <a:t>atışı</a:t>
            </a:r>
            <a:r>
              <a:rPr lang="en-GB" sz="1400" dirty="0"/>
              <a:t> </a:t>
            </a:r>
            <a:r>
              <a:rPr lang="en-GB" sz="1400" dirty="0" err="1"/>
              <a:t>ve</a:t>
            </a:r>
            <a:r>
              <a:rPr lang="en-GB" sz="1400" dirty="0"/>
              <a:t> </a:t>
            </a:r>
            <a:r>
              <a:rPr lang="en-GB" sz="1400" dirty="0" err="1"/>
              <a:t>şeker</a:t>
            </a:r>
            <a:r>
              <a:rPr lang="en-GB" sz="1400" dirty="0"/>
              <a:t> </a:t>
            </a:r>
            <a:r>
              <a:rPr lang="en-GB" sz="1400" dirty="0" err="1"/>
              <a:t>ölçümleri</a:t>
            </a:r>
            <a:r>
              <a:rPr lang="en-GB" sz="1400" dirty="0"/>
              <a:t> </a:t>
            </a:r>
            <a:r>
              <a:rPr lang="en-GB" sz="1400" dirty="0" err="1"/>
              <a:t>yapılabilmektedir</a:t>
            </a:r>
            <a:r>
              <a:rPr lang="en-GB" sz="1400" dirty="0"/>
              <a:t>. </a:t>
            </a:r>
            <a:r>
              <a:rPr lang="en-GB" sz="1400" dirty="0" err="1"/>
              <a:t>Ayrıca</a:t>
            </a:r>
            <a:r>
              <a:rPr lang="en-GB" sz="1400" dirty="0"/>
              <a:t> </a:t>
            </a:r>
            <a:r>
              <a:rPr lang="en-GB" sz="1400" dirty="0" err="1"/>
              <a:t>yangın</a:t>
            </a:r>
            <a:r>
              <a:rPr lang="en-GB" sz="1400" dirty="0"/>
              <a:t> </a:t>
            </a:r>
            <a:r>
              <a:rPr lang="en-GB" sz="1400" dirty="0" err="1"/>
              <a:t>ve</a:t>
            </a:r>
            <a:r>
              <a:rPr lang="en-GB" sz="1400" dirty="0"/>
              <a:t> </a:t>
            </a:r>
            <a:r>
              <a:rPr lang="en-GB" sz="1400" dirty="0" err="1"/>
              <a:t>gaz</a:t>
            </a:r>
            <a:r>
              <a:rPr lang="en-GB" sz="1400" dirty="0"/>
              <a:t> </a:t>
            </a:r>
            <a:r>
              <a:rPr lang="en-GB" sz="1400" dirty="0" err="1"/>
              <a:t>zehirlenmesi</a:t>
            </a:r>
            <a:r>
              <a:rPr lang="en-GB" sz="1400" dirty="0"/>
              <a:t> </a:t>
            </a:r>
            <a:r>
              <a:rPr lang="en-GB" sz="1400" dirty="0" err="1"/>
              <a:t>gibi</a:t>
            </a:r>
            <a:r>
              <a:rPr lang="en-GB" sz="1400" dirty="0"/>
              <a:t> </a:t>
            </a:r>
            <a:r>
              <a:rPr lang="en-GB" sz="1400" dirty="0" err="1"/>
              <a:t>acil</a:t>
            </a:r>
            <a:r>
              <a:rPr lang="en-GB" sz="1400" dirty="0"/>
              <a:t> </a:t>
            </a:r>
            <a:r>
              <a:rPr lang="en-GB" sz="1400" dirty="0" err="1"/>
              <a:t>durumlar</a:t>
            </a:r>
            <a:r>
              <a:rPr lang="en-GB" sz="1400" dirty="0"/>
              <a:t> </a:t>
            </a:r>
            <a:r>
              <a:rPr lang="en-GB" sz="1400" dirty="0" err="1"/>
              <a:t>sensörler</a:t>
            </a:r>
            <a:r>
              <a:rPr lang="en-GB" sz="1400" dirty="0"/>
              <a:t> </a:t>
            </a:r>
            <a:r>
              <a:rPr lang="en-GB" sz="1400" dirty="0" err="1"/>
              <a:t>aracılığıyla</a:t>
            </a:r>
            <a:r>
              <a:rPr lang="en-GB" sz="1400" dirty="0"/>
              <a:t> </a:t>
            </a:r>
            <a:r>
              <a:rPr lang="en-GB" sz="1400" dirty="0" err="1"/>
              <a:t>kısa</a:t>
            </a:r>
            <a:r>
              <a:rPr lang="en-GB" sz="1400" dirty="0"/>
              <a:t> </a:t>
            </a:r>
            <a:r>
              <a:rPr lang="en-GB" sz="1400" dirty="0" err="1"/>
              <a:t>sürede</a:t>
            </a:r>
            <a:r>
              <a:rPr lang="en-GB" sz="1400" dirty="0"/>
              <a:t> </a:t>
            </a:r>
            <a:r>
              <a:rPr lang="en-GB" sz="1400" dirty="0" err="1"/>
              <a:t>algılanıp</a:t>
            </a:r>
            <a:r>
              <a:rPr lang="en-GB" sz="1400" dirty="0"/>
              <a:t> </a:t>
            </a:r>
            <a:r>
              <a:rPr lang="en-GB" sz="1400" dirty="0" err="1"/>
              <a:t>ilgili</a:t>
            </a:r>
            <a:r>
              <a:rPr lang="en-GB" sz="1400" dirty="0"/>
              <a:t> </a:t>
            </a:r>
            <a:r>
              <a:rPr lang="en-GB" sz="1400" dirty="0" err="1"/>
              <a:t>merkeze</a:t>
            </a:r>
            <a:r>
              <a:rPr lang="en-GB" sz="1400" dirty="0"/>
              <a:t> </a:t>
            </a:r>
            <a:r>
              <a:rPr lang="en-GB" sz="1400" dirty="0" err="1"/>
              <a:t>bilgi</a:t>
            </a:r>
            <a:r>
              <a:rPr lang="en-GB" sz="1400" dirty="0"/>
              <a:t> </a:t>
            </a:r>
            <a:r>
              <a:rPr lang="en-GB" sz="1400" dirty="0" err="1"/>
              <a:t>göndermektedir</a:t>
            </a:r>
            <a:r>
              <a:rPr lang="en-GB" sz="1400" dirty="0"/>
              <a:t>. </a:t>
            </a:r>
            <a:r>
              <a:rPr lang="en-GB" sz="1400" dirty="0" err="1"/>
              <a:t>Yine</a:t>
            </a:r>
            <a:r>
              <a:rPr lang="en-GB" sz="1400" dirty="0"/>
              <a:t> </a:t>
            </a:r>
            <a:r>
              <a:rPr lang="en-GB" sz="1400" dirty="0" err="1"/>
              <a:t>evlerde</a:t>
            </a:r>
            <a:r>
              <a:rPr lang="en-GB" sz="1400" dirty="0"/>
              <a:t> </a:t>
            </a:r>
            <a:r>
              <a:rPr lang="en-GB" sz="1400" dirty="0" err="1"/>
              <a:t>bulunan</a:t>
            </a:r>
            <a:r>
              <a:rPr lang="en-GB" sz="1400" dirty="0"/>
              <a:t> </a:t>
            </a:r>
            <a:r>
              <a:rPr lang="en-GB" sz="1400" dirty="0" err="1"/>
              <a:t>acil</a:t>
            </a:r>
            <a:r>
              <a:rPr lang="en-GB" sz="1400" dirty="0"/>
              <a:t> durum </a:t>
            </a:r>
            <a:r>
              <a:rPr lang="en-GB" sz="1400" dirty="0" err="1"/>
              <a:t>çağrı</a:t>
            </a:r>
            <a:r>
              <a:rPr lang="en-GB" sz="1400" dirty="0"/>
              <a:t> </a:t>
            </a:r>
            <a:r>
              <a:rPr lang="en-GB" sz="1400" dirty="0" err="1"/>
              <a:t>butonu</a:t>
            </a:r>
            <a:r>
              <a:rPr lang="en-GB" sz="1400" dirty="0"/>
              <a:t> </a:t>
            </a:r>
            <a:r>
              <a:rPr lang="en-GB" sz="1400" dirty="0" err="1"/>
              <a:t>aracılığıyla</a:t>
            </a:r>
            <a:r>
              <a:rPr lang="en-GB" sz="1400" dirty="0"/>
              <a:t> </a:t>
            </a:r>
            <a:r>
              <a:rPr lang="en-GB" sz="1400" dirty="0" err="1"/>
              <a:t>görevlilerle</a:t>
            </a:r>
            <a:r>
              <a:rPr lang="en-GB" sz="1400" dirty="0"/>
              <a:t> </a:t>
            </a:r>
            <a:r>
              <a:rPr lang="en-GB" sz="1400" dirty="0" err="1"/>
              <a:t>kısa</a:t>
            </a:r>
            <a:r>
              <a:rPr lang="en-GB" sz="1400" dirty="0"/>
              <a:t> </a:t>
            </a:r>
            <a:r>
              <a:rPr lang="en-GB" sz="1400" dirty="0" err="1"/>
              <a:t>sürede</a:t>
            </a:r>
            <a:r>
              <a:rPr lang="en-GB" sz="1400" dirty="0"/>
              <a:t> </a:t>
            </a:r>
            <a:r>
              <a:rPr lang="en-GB" sz="1400" dirty="0" err="1"/>
              <a:t>iletişime</a:t>
            </a:r>
            <a:r>
              <a:rPr lang="en-GB" sz="1400" dirty="0"/>
              <a:t> </a:t>
            </a:r>
            <a:r>
              <a:rPr lang="en-GB" sz="1400" dirty="0" err="1"/>
              <a:t>geçilebilmektedir</a:t>
            </a:r>
            <a:r>
              <a:rPr lang="en-GB" sz="1400" dirty="0"/>
              <a:t>. </a:t>
            </a:r>
            <a:r>
              <a:rPr lang="tr-TR" sz="1400" dirty="0" smtClean="0"/>
              <a:t>N</a:t>
            </a:r>
            <a:r>
              <a:rPr lang="en-GB" sz="1400" dirty="0" err="1" smtClean="0"/>
              <a:t>öbetçi</a:t>
            </a:r>
            <a:r>
              <a:rPr lang="en-GB" sz="1400" dirty="0" smtClean="0"/>
              <a:t> </a:t>
            </a:r>
            <a:r>
              <a:rPr lang="en-GB" sz="1400" dirty="0" err="1"/>
              <a:t>eczane</a:t>
            </a:r>
            <a:r>
              <a:rPr lang="en-GB" sz="1400" dirty="0"/>
              <a:t> </a:t>
            </a:r>
            <a:r>
              <a:rPr lang="en-GB" sz="1400" dirty="0" err="1"/>
              <a:t>bilgilerinin</a:t>
            </a:r>
            <a:r>
              <a:rPr lang="en-GB" sz="1400" dirty="0"/>
              <a:t> </a:t>
            </a:r>
            <a:r>
              <a:rPr lang="en-GB" sz="1400" dirty="0" err="1"/>
              <a:t>ve</a:t>
            </a:r>
            <a:r>
              <a:rPr lang="en-GB" sz="1400" dirty="0"/>
              <a:t> </a:t>
            </a:r>
            <a:r>
              <a:rPr lang="en-GB" sz="1400" dirty="0" err="1"/>
              <a:t>harita</a:t>
            </a:r>
            <a:r>
              <a:rPr lang="en-GB" sz="1400" dirty="0"/>
              <a:t> </a:t>
            </a:r>
            <a:r>
              <a:rPr lang="en-GB" sz="1400" dirty="0" err="1"/>
              <a:t>temelli</a:t>
            </a:r>
            <a:r>
              <a:rPr lang="en-GB" sz="1400" dirty="0"/>
              <a:t> </a:t>
            </a:r>
            <a:r>
              <a:rPr lang="en-GB" sz="1400" dirty="0" err="1"/>
              <a:t>ulaşım</a:t>
            </a:r>
            <a:r>
              <a:rPr lang="en-GB" sz="1400" dirty="0"/>
              <a:t> </a:t>
            </a:r>
            <a:r>
              <a:rPr lang="en-GB" sz="1400" dirty="0" err="1"/>
              <a:t>bilgilerinin</a:t>
            </a:r>
            <a:r>
              <a:rPr lang="en-GB" sz="1400" dirty="0"/>
              <a:t> </a:t>
            </a:r>
            <a:r>
              <a:rPr lang="en-GB" sz="1400" dirty="0" err="1"/>
              <a:t>ilan</a:t>
            </a:r>
            <a:r>
              <a:rPr lang="en-GB" sz="1400" dirty="0"/>
              <a:t> </a:t>
            </a:r>
            <a:r>
              <a:rPr lang="en-GB" sz="1400" dirty="0" err="1"/>
              <a:t>edildiği</a:t>
            </a:r>
            <a:r>
              <a:rPr lang="en-GB" sz="1400" dirty="0"/>
              <a:t> </a:t>
            </a:r>
            <a:r>
              <a:rPr lang="en-GB" sz="1400" dirty="0" err="1"/>
              <a:t>bu</a:t>
            </a:r>
            <a:r>
              <a:rPr lang="en-GB" sz="1400" dirty="0"/>
              <a:t> </a:t>
            </a:r>
            <a:r>
              <a:rPr lang="en-GB" sz="1400" dirty="0" err="1"/>
              <a:t>bilgilendirme</a:t>
            </a:r>
            <a:r>
              <a:rPr lang="en-GB" sz="1400" dirty="0"/>
              <a:t> </a:t>
            </a:r>
            <a:r>
              <a:rPr lang="en-GB" sz="1400" dirty="0" err="1"/>
              <a:t>ekranları</a:t>
            </a:r>
            <a:r>
              <a:rPr lang="en-GB" sz="1400" dirty="0"/>
              <a:t> </a:t>
            </a:r>
            <a:r>
              <a:rPr lang="en-GB" sz="1400" dirty="0" err="1"/>
              <a:t>ile</a:t>
            </a:r>
            <a:r>
              <a:rPr lang="en-GB" sz="1400" dirty="0"/>
              <a:t> </a:t>
            </a:r>
            <a:r>
              <a:rPr lang="en-GB" sz="1400" dirty="0" err="1"/>
              <a:t>geniş</a:t>
            </a:r>
            <a:r>
              <a:rPr lang="en-GB" sz="1400" dirty="0"/>
              <a:t> </a:t>
            </a:r>
            <a:r>
              <a:rPr lang="en-GB" sz="1400" dirty="0" err="1"/>
              <a:t>kitlelere</a:t>
            </a:r>
            <a:r>
              <a:rPr lang="en-GB" sz="1400" dirty="0"/>
              <a:t> </a:t>
            </a:r>
            <a:r>
              <a:rPr lang="en-GB" sz="1400" dirty="0" err="1"/>
              <a:t>ulaşılmaya</a:t>
            </a:r>
            <a:r>
              <a:rPr lang="en-GB" sz="1400" dirty="0"/>
              <a:t> </a:t>
            </a:r>
            <a:r>
              <a:rPr lang="en-GB" sz="1400" dirty="0" err="1"/>
              <a:t>çalışılmaktadır</a:t>
            </a:r>
            <a:r>
              <a:rPr lang="en-GB" sz="1400" dirty="0"/>
              <a:t>. </a:t>
            </a:r>
            <a:endParaRPr lang="tr-TR" sz="1400" dirty="0"/>
          </a:p>
          <a:p>
            <a:pPr marL="457200" lvl="1" indent="0">
              <a:buNone/>
            </a:pPr>
            <a:endParaRPr lang="tr-TR" sz="1400" dirty="0"/>
          </a:p>
          <a:p>
            <a:pPr marL="457200" lvl="1" indent="0">
              <a:buNone/>
            </a:pPr>
            <a:endParaRPr lang="tr-TR" sz="1400" dirty="0" smtClean="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216016" y="6528161"/>
            <a:ext cx="7363690" cy="3862387"/>
          </a:xfrm>
        </p:spPr>
        <p:txBody>
          <a:bodyPr>
            <a:noAutofit/>
          </a:bodyPr>
          <a:lstStyle/>
          <a:p>
            <a:pPr lvl="0"/>
            <a:r>
              <a:rPr lang="tr-TR" sz="1200" b="1" dirty="0"/>
              <a:t/>
            </a:r>
            <a:br>
              <a:rPr lang="tr-TR" sz="1200" b="1" dirty="0"/>
            </a:br>
            <a:endParaRPr lang="tr-TR" sz="1200" dirty="0"/>
          </a:p>
        </p:txBody>
      </p:sp>
      <p:sp>
        <p:nvSpPr>
          <p:cNvPr id="10" name="Rectangle 7"/>
          <p:cNvSpPr>
            <a:spLocks noChangeArrowheads="1"/>
          </p:cNvSpPr>
          <p:nvPr/>
        </p:nvSpPr>
        <p:spPr bwMode="auto">
          <a:xfrm>
            <a:off x="2402005" y="188827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82550" algn="l"/>
              </a:tabLst>
              <a:defRPr>
                <a:solidFill>
                  <a:schemeClr val="tx1"/>
                </a:solidFill>
                <a:latin typeface="Arial" panose="020B0604020202020204" pitchFamily="34" charset="0"/>
              </a:defRPr>
            </a:lvl1pPr>
            <a:lvl2pPr eaLnBrk="0" fontAlgn="base" hangingPunct="0">
              <a:spcBef>
                <a:spcPct val="0"/>
              </a:spcBef>
              <a:spcAft>
                <a:spcPct val="0"/>
              </a:spcAft>
              <a:tabLst>
                <a:tab pos="-82550" algn="l"/>
              </a:tabLst>
              <a:defRPr>
                <a:solidFill>
                  <a:schemeClr val="tx1"/>
                </a:solidFill>
                <a:latin typeface="Arial" panose="020B0604020202020204" pitchFamily="34" charset="0"/>
              </a:defRPr>
            </a:lvl2pPr>
            <a:lvl3pPr eaLnBrk="0" fontAlgn="base" hangingPunct="0">
              <a:spcBef>
                <a:spcPct val="0"/>
              </a:spcBef>
              <a:spcAft>
                <a:spcPct val="0"/>
              </a:spcAft>
              <a:tabLst>
                <a:tab pos="-82550" algn="l"/>
              </a:tabLst>
              <a:defRPr>
                <a:solidFill>
                  <a:schemeClr val="tx1"/>
                </a:solidFill>
                <a:latin typeface="Arial" panose="020B0604020202020204" pitchFamily="34" charset="0"/>
              </a:defRPr>
            </a:lvl3pPr>
            <a:lvl4pPr eaLnBrk="0" fontAlgn="base" hangingPunct="0">
              <a:spcBef>
                <a:spcPct val="0"/>
              </a:spcBef>
              <a:spcAft>
                <a:spcPct val="0"/>
              </a:spcAft>
              <a:tabLst>
                <a:tab pos="-82550" algn="l"/>
              </a:tabLst>
              <a:defRPr>
                <a:solidFill>
                  <a:schemeClr val="tx1"/>
                </a:solidFill>
                <a:latin typeface="Arial" panose="020B0604020202020204" pitchFamily="34" charset="0"/>
              </a:defRPr>
            </a:lvl4pPr>
            <a:lvl5pPr eaLnBrk="0" fontAlgn="base" hangingPunct="0">
              <a:spcBef>
                <a:spcPct val="0"/>
              </a:spcBef>
              <a:spcAft>
                <a:spcPct val="0"/>
              </a:spcAft>
              <a:tabLst>
                <a:tab pos="-82550" algn="l"/>
              </a:tabLst>
              <a:defRPr>
                <a:solidFill>
                  <a:schemeClr val="tx1"/>
                </a:solidFill>
                <a:latin typeface="Arial" panose="020B0604020202020204" pitchFamily="34" charset="0"/>
              </a:defRPr>
            </a:lvl5pPr>
            <a:lvl6pPr eaLnBrk="0" fontAlgn="base" hangingPunct="0">
              <a:spcBef>
                <a:spcPct val="0"/>
              </a:spcBef>
              <a:spcAft>
                <a:spcPct val="0"/>
              </a:spcAft>
              <a:tabLst>
                <a:tab pos="-82550" algn="l"/>
              </a:tabLst>
              <a:defRPr>
                <a:solidFill>
                  <a:schemeClr val="tx1"/>
                </a:solidFill>
                <a:latin typeface="Arial" panose="020B0604020202020204" pitchFamily="34" charset="0"/>
              </a:defRPr>
            </a:lvl6pPr>
            <a:lvl7pPr eaLnBrk="0" fontAlgn="base" hangingPunct="0">
              <a:spcBef>
                <a:spcPct val="0"/>
              </a:spcBef>
              <a:spcAft>
                <a:spcPct val="0"/>
              </a:spcAft>
              <a:tabLst>
                <a:tab pos="-82550" algn="l"/>
              </a:tabLst>
              <a:defRPr>
                <a:solidFill>
                  <a:schemeClr val="tx1"/>
                </a:solidFill>
                <a:latin typeface="Arial" panose="020B0604020202020204" pitchFamily="34" charset="0"/>
              </a:defRPr>
            </a:lvl7pPr>
            <a:lvl8pPr eaLnBrk="0" fontAlgn="base" hangingPunct="0">
              <a:spcBef>
                <a:spcPct val="0"/>
              </a:spcBef>
              <a:spcAft>
                <a:spcPct val="0"/>
              </a:spcAft>
              <a:tabLst>
                <a:tab pos="-82550" algn="l"/>
              </a:tabLst>
              <a:defRPr>
                <a:solidFill>
                  <a:schemeClr val="tx1"/>
                </a:solidFill>
                <a:latin typeface="Arial" panose="020B0604020202020204" pitchFamily="34" charset="0"/>
              </a:defRPr>
            </a:lvl8pPr>
            <a:lvl9pPr eaLnBrk="0" fontAlgn="base" hangingPunct="0">
              <a:spcBef>
                <a:spcPct val="0"/>
              </a:spcBef>
              <a:spcAft>
                <a:spcPct val="0"/>
              </a:spcAft>
              <a:tabLst>
                <a:tab pos="-82550" algn="l"/>
              </a:tabLs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tab pos="-82550" algn="l"/>
              </a:tabLst>
            </a:pPr>
            <a:r>
              <a:rPr kumimoji="0" lang="tr-TR" sz="1400" b="0" i="0" strike="noStrike" cap="none" normalizeH="0" baseline="0" dirty="0" smtClean="0">
                <a:ln>
                  <a:noFill/>
                </a:ln>
                <a:solidFill>
                  <a:srgbClr val="000000"/>
                </a:solidFill>
                <a:effectLst/>
                <a:latin typeface="+mn-lt"/>
                <a:ea typeface="Times New Roman" panose="02020603050405020304" pitchFamily="18" charset="0"/>
              </a:rPr>
              <a:t>             </a:t>
            </a:r>
            <a:endParaRPr kumimoji="0" lang="tr-TR"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6"/>
          <p:cNvSpPr>
            <a:spLocks noChangeArrowheads="1"/>
          </p:cNvSpPr>
          <p:nvPr/>
        </p:nvSpPr>
        <p:spPr bwMode="auto">
          <a:xfrm>
            <a:off x="2982452" y="4027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Dikdörtgen 4"/>
          <p:cNvSpPr/>
          <p:nvPr/>
        </p:nvSpPr>
        <p:spPr>
          <a:xfrm>
            <a:off x="152400" y="1232735"/>
            <a:ext cx="7408460" cy="382092"/>
          </a:xfrm>
          <a:prstGeom prst="rect">
            <a:avLst/>
          </a:prstGeom>
        </p:spPr>
        <p:txBody>
          <a:bodyPr wrap="square">
            <a:spAutoFit/>
          </a:bodyPr>
          <a:lstStyle/>
          <a:p>
            <a:pPr lvl="3">
              <a:lnSpc>
                <a:spcPct val="150000"/>
              </a:lnSpc>
              <a:spcBef>
                <a:spcPts val="600"/>
              </a:spcBef>
              <a:spcAft>
                <a:spcPts val="600"/>
              </a:spcAft>
            </a:pPr>
            <a:endParaRPr lang="tr-TR" sz="1400" dirty="0">
              <a:effectLst/>
              <a:ea typeface="Calibri" panose="020F0502020204030204" pitchFamily="34" charset="0"/>
              <a:cs typeface="Times New Roman" panose="02020603050405020304" pitchFamily="18" charset="0"/>
            </a:endParaRPr>
          </a:p>
        </p:txBody>
      </p:sp>
      <p:pic>
        <p:nvPicPr>
          <p:cNvPr id="11" name="Resim 10"/>
          <p:cNvPicPr/>
          <p:nvPr/>
        </p:nvPicPr>
        <p:blipFill>
          <a:blip r:embed="rId2">
            <a:extLst>
              <a:ext uri="{28A0092B-C50C-407E-A947-70E740481C1C}">
                <a14:useLocalDpi xmlns:a14="http://schemas.microsoft.com/office/drawing/2010/main" val="0"/>
              </a:ext>
            </a:extLst>
          </a:blip>
          <a:stretch>
            <a:fillRect/>
          </a:stretch>
        </p:blipFill>
        <p:spPr>
          <a:xfrm>
            <a:off x="4503761" y="4435522"/>
            <a:ext cx="3657600" cy="1848082"/>
          </a:xfrm>
          <a:prstGeom prst="rect">
            <a:avLst/>
          </a:prstGeom>
        </p:spPr>
      </p:pic>
      <p:pic>
        <p:nvPicPr>
          <p:cNvPr id="12" name="Resim 11" descr="açık hava, oturma, şemsiye, mavi içeren bir resim&#10;&#10;Açıklama otomatik olarak oluşturuldu"/>
          <p:cNvPicPr/>
          <p:nvPr/>
        </p:nvPicPr>
        <p:blipFill>
          <a:blip r:embed="rId3">
            <a:extLst>
              <a:ext uri="{28A0092B-C50C-407E-A947-70E740481C1C}">
                <a14:useLocalDpi xmlns:a14="http://schemas.microsoft.com/office/drawing/2010/main" val="0"/>
              </a:ext>
            </a:extLst>
          </a:blip>
          <a:stretch>
            <a:fillRect/>
          </a:stretch>
        </p:blipFill>
        <p:spPr>
          <a:xfrm>
            <a:off x="900752" y="4435522"/>
            <a:ext cx="3234520" cy="1899057"/>
          </a:xfrm>
          <a:prstGeom prst="rect">
            <a:avLst/>
          </a:prstGeom>
        </p:spPr>
      </p:pic>
    </p:spTree>
    <p:extLst>
      <p:ext uri="{BB962C8B-B14F-4D97-AF65-F5344CB8AC3E}">
        <p14:creationId xmlns:p14="http://schemas.microsoft.com/office/powerpoint/2010/main" val="3772676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532263" y="756763"/>
            <a:ext cx="7629098" cy="5220956"/>
          </a:xfrm>
        </p:spPr>
        <p:txBody>
          <a:bodyPr>
            <a:noAutofit/>
          </a:bodyPr>
          <a:lstStyle/>
          <a:p>
            <a:pPr indent="-228600"/>
            <a:r>
              <a:rPr lang="en-GB" b="1" dirty="0" smtClean="0"/>
              <a:t>AKILLI ŞEHİR YÖNETİŞİMİ</a:t>
            </a:r>
            <a:r>
              <a:rPr lang="tr-TR" b="1" dirty="0" smtClean="0"/>
              <a:t> UYGULAMALARI - 7</a:t>
            </a:r>
          </a:p>
          <a:p>
            <a:pPr marL="457200" lvl="1" indent="0">
              <a:buNone/>
            </a:pPr>
            <a:endParaRPr lang="tr-TR" sz="1400" dirty="0" smtClean="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216016" y="6528161"/>
            <a:ext cx="7363690" cy="3862387"/>
          </a:xfrm>
        </p:spPr>
        <p:txBody>
          <a:bodyPr>
            <a:noAutofit/>
          </a:bodyPr>
          <a:lstStyle/>
          <a:p>
            <a:pPr lvl="0"/>
            <a:r>
              <a:rPr lang="tr-TR" sz="1200" b="1" dirty="0"/>
              <a:t/>
            </a:r>
            <a:br>
              <a:rPr lang="tr-TR" sz="1200" b="1" dirty="0"/>
            </a:br>
            <a:endParaRPr lang="tr-TR" sz="1200" dirty="0"/>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6"/>
          <p:cNvSpPr>
            <a:spLocks noChangeArrowheads="1"/>
          </p:cNvSpPr>
          <p:nvPr/>
        </p:nvSpPr>
        <p:spPr bwMode="auto">
          <a:xfrm>
            <a:off x="2982452" y="4027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Dikdörtgen 4"/>
          <p:cNvSpPr/>
          <p:nvPr/>
        </p:nvSpPr>
        <p:spPr>
          <a:xfrm>
            <a:off x="152400" y="1232735"/>
            <a:ext cx="7408460" cy="382092"/>
          </a:xfrm>
          <a:prstGeom prst="rect">
            <a:avLst/>
          </a:prstGeom>
        </p:spPr>
        <p:txBody>
          <a:bodyPr wrap="square">
            <a:spAutoFit/>
          </a:bodyPr>
          <a:lstStyle/>
          <a:p>
            <a:pPr lvl="3">
              <a:lnSpc>
                <a:spcPct val="150000"/>
              </a:lnSpc>
              <a:spcBef>
                <a:spcPts val="600"/>
              </a:spcBef>
              <a:spcAft>
                <a:spcPts val="600"/>
              </a:spcAft>
            </a:pPr>
            <a:endParaRPr lang="tr-TR" sz="1400" dirty="0">
              <a:effectLst/>
              <a:ea typeface="Calibri" panose="020F0502020204030204" pitchFamily="34" charset="0"/>
              <a:cs typeface="Times New Roman" panose="02020603050405020304" pitchFamily="18" charset="0"/>
            </a:endParaRPr>
          </a:p>
        </p:txBody>
      </p:sp>
      <p:sp>
        <p:nvSpPr>
          <p:cNvPr id="6" name="Dikdörtgen 5"/>
          <p:cNvSpPr/>
          <p:nvPr/>
        </p:nvSpPr>
        <p:spPr>
          <a:xfrm>
            <a:off x="532263" y="1239638"/>
            <a:ext cx="7127958" cy="3767634"/>
          </a:xfrm>
          <a:prstGeom prst="rect">
            <a:avLst/>
          </a:prstGeom>
        </p:spPr>
        <p:txBody>
          <a:bodyPr wrap="square">
            <a:spAutoFit/>
          </a:bodyPr>
          <a:lstStyle/>
          <a:p>
            <a:pPr>
              <a:lnSpc>
                <a:spcPct val="150000"/>
              </a:lnSpc>
              <a:spcBef>
                <a:spcPts val="600"/>
              </a:spcBef>
              <a:spcAft>
                <a:spcPts val="600"/>
              </a:spcAft>
            </a:pPr>
            <a:r>
              <a:rPr lang="tr-TR" sz="1400" b="1" dirty="0" smtClean="0">
                <a:ea typeface="Calibri" panose="020F0502020204030204" pitchFamily="34" charset="0"/>
                <a:cs typeface="Times New Roman" panose="02020603050405020304" pitchFamily="18" charset="0"/>
              </a:rPr>
              <a:t>13. </a:t>
            </a:r>
            <a:r>
              <a:rPr lang="en-GB" sz="1400" b="1" dirty="0" err="1" smtClean="0">
                <a:ea typeface="Calibri" panose="020F0502020204030204" pitchFamily="34" charset="0"/>
                <a:cs typeface="Times New Roman" panose="02020603050405020304" pitchFamily="18" charset="0"/>
              </a:rPr>
              <a:t>Hızlı</a:t>
            </a:r>
            <a:r>
              <a:rPr lang="en-GB" sz="1400" b="1" dirty="0" smtClean="0">
                <a:ea typeface="Calibri" panose="020F0502020204030204" pitchFamily="34" charset="0"/>
                <a:cs typeface="Times New Roman" panose="02020603050405020304" pitchFamily="18" charset="0"/>
              </a:rPr>
              <a:t> </a:t>
            </a:r>
            <a:r>
              <a:rPr lang="en-GB" sz="1400" b="1" dirty="0">
                <a:ea typeface="Calibri" panose="020F0502020204030204" pitchFamily="34" charset="0"/>
                <a:cs typeface="Times New Roman" panose="02020603050405020304" pitchFamily="18" charset="0"/>
              </a:rPr>
              <a:t>İnternet </a:t>
            </a:r>
            <a:r>
              <a:rPr lang="en-GB" sz="1400" b="1" dirty="0" err="1">
                <a:ea typeface="Calibri" panose="020F0502020204030204" pitchFamily="34" charset="0"/>
                <a:cs typeface="Times New Roman" panose="02020603050405020304" pitchFamily="18" charset="0"/>
              </a:rPr>
              <a:t>Altyapısı</a:t>
            </a:r>
            <a:r>
              <a:rPr lang="en-GB" sz="1400" b="1" dirty="0">
                <a:ea typeface="Calibri" panose="020F0502020204030204" pitchFamily="34" charset="0"/>
                <a:cs typeface="Times New Roman" panose="02020603050405020304" pitchFamily="18" charset="0"/>
              </a:rPr>
              <a:t> </a:t>
            </a:r>
            <a:r>
              <a:rPr lang="en-GB" sz="1400" b="1" dirty="0" err="1">
                <a:ea typeface="Calibri" panose="020F0502020204030204" pitchFamily="34" charset="0"/>
                <a:cs typeface="Times New Roman" panose="02020603050405020304" pitchFamily="18" charset="0"/>
              </a:rPr>
              <a:t>ve</a:t>
            </a:r>
            <a:r>
              <a:rPr lang="en-GB" sz="1400" b="1" dirty="0">
                <a:ea typeface="Calibri" panose="020F0502020204030204" pitchFamily="34" charset="0"/>
                <a:cs typeface="Times New Roman" panose="02020603050405020304" pitchFamily="18" charset="0"/>
              </a:rPr>
              <a:t> </a:t>
            </a:r>
            <a:r>
              <a:rPr lang="en-GB" sz="1400" b="1" dirty="0" err="1">
                <a:ea typeface="Calibri" panose="020F0502020204030204" pitchFamily="34" charset="0"/>
                <a:cs typeface="Times New Roman" panose="02020603050405020304" pitchFamily="18" charset="0"/>
              </a:rPr>
              <a:t>Ücretsiz</a:t>
            </a:r>
            <a:r>
              <a:rPr lang="en-GB" sz="1400" b="1" dirty="0">
                <a:ea typeface="Calibri" panose="020F0502020204030204" pitchFamily="34" charset="0"/>
                <a:cs typeface="Times New Roman" panose="02020603050405020304" pitchFamily="18" charset="0"/>
              </a:rPr>
              <a:t> Wi-Fi </a:t>
            </a:r>
            <a:r>
              <a:rPr lang="tr-TR" sz="1400" b="1" dirty="0" smtClean="0">
                <a:ea typeface="Calibri" panose="020F0502020204030204" pitchFamily="34" charset="0"/>
                <a:cs typeface="Times New Roman" panose="02020603050405020304" pitchFamily="18" charset="0"/>
              </a:rPr>
              <a:t> : </a:t>
            </a:r>
            <a:r>
              <a:rPr lang="en-GB" sz="1400" dirty="0" err="1" smtClean="0">
                <a:ea typeface="Calibri" panose="020F0502020204030204" pitchFamily="34" charset="0"/>
                <a:cs typeface="Times New Roman" panose="02020603050405020304" pitchFamily="18" charset="0"/>
              </a:rPr>
              <a:t>Akıllı</a:t>
            </a:r>
            <a:r>
              <a:rPr lang="en-GB" sz="1400" dirty="0" smtClean="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kent</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uygulamalarının</a:t>
            </a:r>
            <a:r>
              <a:rPr lang="en-GB" sz="1400" dirty="0">
                <a:ea typeface="Calibri" panose="020F0502020204030204" pitchFamily="34" charset="0"/>
                <a:cs typeface="Times New Roman" panose="02020603050405020304" pitchFamily="18" charset="0"/>
              </a:rPr>
              <a:t> her </a:t>
            </a:r>
            <a:r>
              <a:rPr lang="en-GB" sz="1400" dirty="0" err="1">
                <a:ea typeface="Calibri" panose="020F0502020204030204" pitchFamily="34" charset="0"/>
                <a:cs typeface="Times New Roman" panose="02020603050405020304" pitchFamily="18" charset="0"/>
              </a:rPr>
              <a:t>birinin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geniş</a:t>
            </a:r>
            <a:r>
              <a:rPr lang="en-GB" sz="1400" dirty="0">
                <a:ea typeface="Calibri" panose="020F0502020204030204" pitchFamily="34" charset="0"/>
                <a:cs typeface="Times New Roman" panose="02020603050405020304" pitchFamily="18" charset="0"/>
              </a:rPr>
              <a:t> </a:t>
            </a:r>
            <a:r>
              <a:rPr lang="en-GB" sz="1400" dirty="0" err="1" smtClean="0">
                <a:ea typeface="Calibri" panose="020F0502020204030204" pitchFamily="34" charset="0"/>
                <a:cs typeface="Times New Roman" panose="02020603050405020304" pitchFamily="18" charset="0"/>
              </a:rPr>
              <a:t>kitlelere</a:t>
            </a:r>
            <a:r>
              <a:rPr lang="en-GB" sz="1400" dirty="0" smtClean="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ulaştırılabilmesi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için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iletişim</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bilişim</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altyapılarının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sağlam</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olması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gerekmektedir</a:t>
            </a:r>
            <a:r>
              <a:rPr lang="en-GB" sz="1400" dirty="0">
                <a:ea typeface="Calibri" panose="020F0502020204030204" pitchFamily="34" charset="0"/>
                <a:cs typeface="Times New Roman" panose="02020603050405020304" pitchFamily="18" charset="0"/>
              </a:rPr>
              <a:t>. Bu </a:t>
            </a:r>
            <a:r>
              <a:rPr lang="en-GB" sz="1400" dirty="0" err="1">
                <a:ea typeface="Calibri" panose="020F0502020204030204" pitchFamily="34" charset="0"/>
                <a:cs typeface="Times New Roman" panose="02020603050405020304" pitchFamily="18" charset="0"/>
              </a:rPr>
              <a:t>sebeple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içerisinde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bulunduğumuz</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dönemde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bilgilerin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ışık</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hızında</a:t>
            </a:r>
            <a:r>
              <a:rPr lang="en-GB" sz="1400" dirty="0">
                <a:ea typeface="Calibri" panose="020F0502020204030204" pitchFamily="34" charset="0"/>
                <a:cs typeface="Times New Roman" panose="02020603050405020304" pitchFamily="18" charset="0"/>
              </a:rPr>
              <a:t> (1000 Mbps) </a:t>
            </a:r>
            <a:r>
              <a:rPr lang="en-GB" sz="1400" dirty="0" err="1">
                <a:ea typeface="Calibri" panose="020F0502020204030204" pitchFamily="34" charset="0"/>
                <a:cs typeface="Times New Roman" panose="02020603050405020304" pitchFamily="18" charset="0"/>
              </a:rPr>
              <a:t>iletilmesine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olanak</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sağlayan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fiber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optik</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kablolar</a:t>
            </a:r>
            <a:r>
              <a:rPr lang="en-GB" sz="1400" dirty="0">
                <a:ea typeface="Calibri" panose="020F0502020204030204" pitchFamily="34" charset="0"/>
                <a:cs typeface="Times New Roman" panose="02020603050405020304" pitchFamily="18" charset="0"/>
              </a:rPr>
              <a:t> internet </a:t>
            </a:r>
            <a:r>
              <a:rPr lang="en-GB" sz="1400" dirty="0" err="1">
                <a:ea typeface="Calibri" panose="020F0502020204030204" pitchFamily="34" charset="0"/>
                <a:cs typeface="Times New Roman" panose="02020603050405020304" pitchFamily="18" charset="0"/>
              </a:rPr>
              <a:t>altyapılarında</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tercih</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edilmektedir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Altyapı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yatırımlarının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yanı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sıra</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güvenli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internetin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geniş</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kitlelere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ekonomik</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koşullarda</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ulaştırılması</a:t>
            </a:r>
            <a:r>
              <a:rPr lang="en-GB" sz="1400" dirty="0">
                <a:ea typeface="Calibri" panose="020F0502020204030204" pitchFamily="34" charset="0"/>
                <a:cs typeface="Times New Roman" panose="02020603050405020304" pitchFamily="18" charset="0"/>
              </a:rPr>
              <a:t> internet </a:t>
            </a:r>
            <a:r>
              <a:rPr lang="en-GB" sz="1400" dirty="0" err="1">
                <a:ea typeface="Calibri" panose="020F0502020204030204" pitchFamily="34" charset="0"/>
                <a:cs typeface="Times New Roman" panose="02020603050405020304" pitchFamily="18" charset="0"/>
              </a:rPr>
              <a:t>erişiminin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yaygınlaştırılması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için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önemlidir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Akıllı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kentlerin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temel</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aracı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olan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internetin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geniş</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kitlelere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uygun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şekilde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ulaştırılması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değişik</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coğrafi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alanlarda</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yaşayan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sosyoekonomik</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koşullar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açısından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farklı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özelliklere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sahip</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olan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kişi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organizasyonların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bilgi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iletişim</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teknolojilerine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erişimlerindeki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adaletsizliğin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giderilmesine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yani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sayısal</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uçurum</a:t>
            </a:r>
            <a:r>
              <a:rPr lang="en-GB" sz="1400" dirty="0">
                <a:ea typeface="Calibri" panose="020F0502020204030204" pitchFamily="34" charset="0"/>
                <a:cs typeface="Times New Roman" panose="02020603050405020304" pitchFamily="18" charset="0"/>
              </a:rPr>
              <a:t>” un </a:t>
            </a:r>
            <a:r>
              <a:rPr lang="en-GB" sz="1400" dirty="0" err="1">
                <a:ea typeface="Calibri" panose="020F0502020204030204" pitchFamily="34" charset="0"/>
                <a:cs typeface="Times New Roman" panose="02020603050405020304" pitchFamily="18" charset="0"/>
              </a:rPr>
              <a:t>iyileştirilmesine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yardımcı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olacaktır</a:t>
            </a:r>
            <a:r>
              <a:rPr lang="en-GB" sz="1400" dirty="0" smtClean="0">
                <a:ea typeface="Calibri" panose="020F0502020204030204" pitchFamily="34" charset="0"/>
                <a:cs typeface="Times New Roman" panose="02020603050405020304" pitchFamily="18" charset="0"/>
              </a:rPr>
              <a:t>.</a:t>
            </a:r>
            <a:endParaRPr lang="tr-TR" sz="1400" dirty="0" smtClean="0">
              <a:ea typeface="Calibri" panose="020F0502020204030204" pitchFamily="34" charset="0"/>
              <a:cs typeface="Times New Roman" panose="02020603050405020304" pitchFamily="18" charset="0"/>
            </a:endParaRPr>
          </a:p>
          <a:p>
            <a:pPr>
              <a:lnSpc>
                <a:spcPct val="150000"/>
              </a:lnSpc>
              <a:spcBef>
                <a:spcPts val="600"/>
              </a:spcBef>
              <a:spcAft>
                <a:spcPts val="600"/>
              </a:spcAft>
            </a:pPr>
            <a:endParaRPr lang="tr-TR"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4137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532263" y="756763"/>
            <a:ext cx="7629098" cy="5220956"/>
          </a:xfrm>
        </p:spPr>
        <p:txBody>
          <a:bodyPr>
            <a:noAutofit/>
          </a:bodyPr>
          <a:lstStyle/>
          <a:p>
            <a:pPr indent="-228600"/>
            <a:r>
              <a:rPr lang="en-GB" b="1" dirty="0" smtClean="0"/>
              <a:t>AKILLI ŞEHİR YÖNETİŞİMİ</a:t>
            </a:r>
            <a:r>
              <a:rPr lang="tr-TR" b="1" dirty="0" smtClean="0"/>
              <a:t> UYGULAMALARI - 8</a:t>
            </a:r>
          </a:p>
          <a:p>
            <a:pPr marL="457200" lvl="1" indent="0">
              <a:buNone/>
            </a:pPr>
            <a:endParaRPr lang="tr-TR" sz="1400" dirty="0" smtClean="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6"/>
          <p:cNvSpPr>
            <a:spLocks noChangeArrowheads="1"/>
          </p:cNvSpPr>
          <p:nvPr/>
        </p:nvSpPr>
        <p:spPr bwMode="auto">
          <a:xfrm>
            <a:off x="2982452" y="4027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Dikdörtgen 4"/>
          <p:cNvSpPr/>
          <p:nvPr/>
        </p:nvSpPr>
        <p:spPr>
          <a:xfrm>
            <a:off x="152400" y="1232735"/>
            <a:ext cx="7408460" cy="382092"/>
          </a:xfrm>
          <a:prstGeom prst="rect">
            <a:avLst/>
          </a:prstGeom>
        </p:spPr>
        <p:txBody>
          <a:bodyPr wrap="square">
            <a:spAutoFit/>
          </a:bodyPr>
          <a:lstStyle/>
          <a:p>
            <a:pPr lvl="3">
              <a:lnSpc>
                <a:spcPct val="150000"/>
              </a:lnSpc>
              <a:spcBef>
                <a:spcPts val="600"/>
              </a:spcBef>
              <a:spcAft>
                <a:spcPts val="600"/>
              </a:spcAft>
            </a:pPr>
            <a:endParaRPr lang="tr-TR" sz="1400" dirty="0">
              <a:effectLst/>
              <a:ea typeface="Calibri" panose="020F0502020204030204" pitchFamily="34" charset="0"/>
              <a:cs typeface="Times New Roman" panose="02020603050405020304" pitchFamily="18" charset="0"/>
            </a:endParaRPr>
          </a:p>
        </p:txBody>
      </p:sp>
      <p:sp>
        <p:nvSpPr>
          <p:cNvPr id="8" name="Dikdörtgen 7"/>
          <p:cNvSpPr/>
          <p:nvPr/>
        </p:nvSpPr>
        <p:spPr>
          <a:xfrm>
            <a:off x="532263" y="1163125"/>
            <a:ext cx="7192370" cy="1815882"/>
          </a:xfrm>
          <a:prstGeom prst="rect">
            <a:avLst/>
          </a:prstGeom>
        </p:spPr>
        <p:txBody>
          <a:bodyPr wrap="square">
            <a:spAutoFit/>
          </a:bodyPr>
          <a:lstStyle/>
          <a:p>
            <a:pPr marL="0" lvl="1"/>
            <a:r>
              <a:rPr lang="tr-TR" sz="1400" b="1" dirty="0" smtClean="0"/>
              <a:t>14. </a:t>
            </a:r>
            <a:r>
              <a:rPr lang="en-GB" sz="1400" b="1" dirty="0" err="1" smtClean="0"/>
              <a:t>Yaşayan</a:t>
            </a:r>
            <a:r>
              <a:rPr lang="en-GB" sz="1400" b="1" dirty="0" smtClean="0"/>
              <a:t> </a:t>
            </a:r>
            <a:r>
              <a:rPr lang="en-GB" sz="1400" b="1" dirty="0" err="1" smtClean="0"/>
              <a:t>Laboratuvar</a:t>
            </a:r>
            <a:r>
              <a:rPr lang="tr-TR" sz="1400" b="1" dirty="0" err="1" smtClean="0"/>
              <a:t>lar</a:t>
            </a:r>
            <a:r>
              <a:rPr lang="tr-TR" sz="1400" b="1" dirty="0" smtClean="0"/>
              <a:t> : </a:t>
            </a:r>
            <a:r>
              <a:rPr lang="tr-TR" sz="1400" dirty="0" smtClean="0"/>
              <a:t>G</a:t>
            </a:r>
            <a:r>
              <a:rPr lang="en-GB" sz="1400" dirty="0" err="1" smtClean="0">
                <a:ea typeface="Calibri" panose="020F0502020204030204" pitchFamily="34" charset="0"/>
              </a:rPr>
              <a:t>elişmiş</a:t>
            </a:r>
            <a:r>
              <a:rPr lang="en-GB" sz="1400" dirty="0" smtClean="0">
                <a:ea typeface="Calibri" panose="020F0502020204030204" pitchFamily="34" charset="0"/>
              </a:rPr>
              <a:t> </a:t>
            </a:r>
            <a:r>
              <a:rPr lang="en-GB" sz="1400" dirty="0" err="1">
                <a:ea typeface="Calibri" panose="020F0502020204030204" pitchFamily="34" charset="0"/>
              </a:rPr>
              <a:t>teknik</a:t>
            </a:r>
            <a:r>
              <a:rPr lang="en-GB" sz="1400" dirty="0">
                <a:ea typeface="Calibri" panose="020F0502020204030204" pitchFamily="34" charset="0"/>
              </a:rPr>
              <a:t> </a:t>
            </a:r>
            <a:r>
              <a:rPr lang="en-GB" sz="1400" dirty="0" err="1">
                <a:ea typeface="Calibri" panose="020F0502020204030204" pitchFamily="34" charset="0"/>
              </a:rPr>
              <a:t>altyapı</a:t>
            </a:r>
            <a:r>
              <a:rPr lang="en-GB" sz="1400" dirty="0">
                <a:ea typeface="Calibri" panose="020F0502020204030204" pitchFamily="34" charset="0"/>
              </a:rPr>
              <a:t> </a:t>
            </a:r>
            <a:r>
              <a:rPr lang="en-GB" sz="1400" dirty="0" err="1">
                <a:ea typeface="Calibri" panose="020F0502020204030204" pitchFamily="34" charset="0"/>
              </a:rPr>
              <a:t>ve</a:t>
            </a:r>
            <a:r>
              <a:rPr lang="en-GB" sz="1400" dirty="0">
                <a:ea typeface="Calibri" panose="020F0502020204030204" pitchFamily="34" charset="0"/>
              </a:rPr>
              <a:t> </a:t>
            </a:r>
            <a:r>
              <a:rPr lang="en-GB" sz="1400" dirty="0" err="1">
                <a:ea typeface="Calibri" panose="020F0502020204030204" pitchFamily="34" charset="0"/>
              </a:rPr>
              <a:t>sunulan</a:t>
            </a:r>
            <a:r>
              <a:rPr lang="en-GB" sz="1400" dirty="0">
                <a:ea typeface="Calibri" panose="020F0502020204030204" pitchFamily="34" charset="0"/>
              </a:rPr>
              <a:t> </a:t>
            </a:r>
            <a:r>
              <a:rPr lang="en-GB" sz="1400" dirty="0" err="1">
                <a:ea typeface="Calibri" panose="020F0502020204030204" pitchFamily="34" charset="0"/>
              </a:rPr>
              <a:t>imkânlar</a:t>
            </a:r>
            <a:r>
              <a:rPr lang="en-GB" sz="1400" dirty="0">
                <a:ea typeface="Calibri" panose="020F0502020204030204" pitchFamily="34" charset="0"/>
              </a:rPr>
              <a:t> </a:t>
            </a:r>
            <a:r>
              <a:rPr lang="en-GB" sz="1400" dirty="0" err="1">
                <a:ea typeface="Calibri" panose="020F0502020204030204" pitchFamily="34" charset="0"/>
              </a:rPr>
              <a:t>aracılığıyla</a:t>
            </a:r>
            <a:r>
              <a:rPr lang="en-GB" sz="1400" dirty="0">
                <a:ea typeface="Calibri" panose="020F0502020204030204" pitchFamily="34" charset="0"/>
              </a:rPr>
              <a:t> </a:t>
            </a:r>
            <a:r>
              <a:rPr lang="en-GB" sz="1400" dirty="0" err="1">
                <a:ea typeface="Calibri" panose="020F0502020204030204" pitchFamily="34" charset="0"/>
              </a:rPr>
              <a:t>inovatif</a:t>
            </a:r>
            <a:r>
              <a:rPr lang="en-GB" sz="1400" dirty="0">
                <a:ea typeface="Calibri" panose="020F0502020204030204" pitchFamily="34" charset="0"/>
              </a:rPr>
              <a:t> </a:t>
            </a:r>
            <a:r>
              <a:rPr lang="en-GB" sz="1400" dirty="0" err="1">
                <a:ea typeface="Calibri" panose="020F0502020204030204" pitchFamily="34" charset="0"/>
              </a:rPr>
              <a:t>fikirler</a:t>
            </a:r>
            <a:r>
              <a:rPr lang="en-GB" sz="1400" dirty="0">
                <a:ea typeface="Calibri" panose="020F0502020204030204" pitchFamily="34" charset="0"/>
              </a:rPr>
              <a:t> </a:t>
            </a:r>
            <a:r>
              <a:rPr lang="en-GB" sz="1400" dirty="0" err="1">
                <a:ea typeface="Calibri" panose="020F0502020204030204" pitchFamily="34" charset="0"/>
              </a:rPr>
              <a:t>ve</a:t>
            </a:r>
            <a:r>
              <a:rPr lang="en-GB" sz="1400" dirty="0">
                <a:ea typeface="Calibri" panose="020F0502020204030204" pitchFamily="34" charset="0"/>
              </a:rPr>
              <a:t> </a:t>
            </a:r>
            <a:r>
              <a:rPr lang="en-GB" sz="1400" dirty="0" err="1">
                <a:ea typeface="Calibri" panose="020F0502020204030204" pitchFamily="34" charset="0"/>
              </a:rPr>
              <a:t>yeni</a:t>
            </a:r>
            <a:r>
              <a:rPr lang="en-GB" sz="1400" dirty="0">
                <a:ea typeface="Calibri" panose="020F0502020204030204" pitchFamily="34" charset="0"/>
              </a:rPr>
              <a:t> </a:t>
            </a:r>
            <a:r>
              <a:rPr lang="en-GB" sz="1400" dirty="0" err="1">
                <a:ea typeface="Calibri" panose="020F0502020204030204" pitchFamily="34" charset="0"/>
              </a:rPr>
              <a:t>iş</a:t>
            </a:r>
            <a:r>
              <a:rPr lang="en-GB" sz="1400" dirty="0">
                <a:ea typeface="Calibri" panose="020F0502020204030204" pitchFamily="34" charset="0"/>
              </a:rPr>
              <a:t> </a:t>
            </a:r>
            <a:r>
              <a:rPr lang="en-GB" sz="1400" dirty="0" err="1">
                <a:ea typeface="Calibri" panose="020F0502020204030204" pitchFamily="34" charset="0"/>
              </a:rPr>
              <a:t>oluşumları</a:t>
            </a:r>
            <a:r>
              <a:rPr lang="en-GB" sz="1400" dirty="0">
                <a:ea typeface="Calibri" panose="020F0502020204030204" pitchFamily="34" charset="0"/>
              </a:rPr>
              <a:t> </a:t>
            </a:r>
            <a:r>
              <a:rPr lang="en-GB" sz="1400" dirty="0" err="1">
                <a:ea typeface="Calibri" panose="020F0502020204030204" pitchFamily="34" charset="0"/>
              </a:rPr>
              <a:t>desteklenmektedir</a:t>
            </a:r>
            <a:r>
              <a:rPr lang="en-GB" sz="1400" dirty="0">
                <a:ea typeface="Calibri" panose="020F0502020204030204" pitchFamily="34" charset="0"/>
              </a:rPr>
              <a:t>. Bu </a:t>
            </a:r>
            <a:r>
              <a:rPr lang="en-GB" sz="1400" dirty="0" err="1">
                <a:ea typeface="Calibri" panose="020F0502020204030204" pitchFamily="34" charset="0"/>
              </a:rPr>
              <a:t>yönüyle</a:t>
            </a:r>
            <a:r>
              <a:rPr lang="en-GB" sz="1400" dirty="0">
                <a:ea typeface="Calibri" panose="020F0502020204030204" pitchFamily="34" charset="0"/>
              </a:rPr>
              <a:t> </a:t>
            </a:r>
            <a:r>
              <a:rPr lang="en-GB" sz="1400" dirty="0" err="1">
                <a:ea typeface="Calibri" panose="020F0502020204030204" pitchFamily="34" charset="0"/>
              </a:rPr>
              <a:t>yaşayan</a:t>
            </a:r>
            <a:r>
              <a:rPr lang="en-GB" sz="1400" dirty="0">
                <a:ea typeface="Calibri" panose="020F0502020204030204" pitchFamily="34" charset="0"/>
              </a:rPr>
              <a:t> </a:t>
            </a:r>
            <a:r>
              <a:rPr lang="en-GB" sz="1400" dirty="0" err="1">
                <a:ea typeface="Calibri" panose="020F0502020204030204" pitchFamily="34" charset="0"/>
              </a:rPr>
              <a:t>laboratuvar</a:t>
            </a:r>
            <a:r>
              <a:rPr lang="en-GB" sz="1400" dirty="0">
                <a:ea typeface="Calibri" panose="020F0502020204030204" pitchFamily="34" charset="0"/>
              </a:rPr>
              <a:t>; </a:t>
            </a:r>
            <a:r>
              <a:rPr lang="en-GB" sz="1400" dirty="0" err="1">
                <a:ea typeface="Calibri" panose="020F0502020204030204" pitchFamily="34" charset="0"/>
              </a:rPr>
              <a:t>kamusal</a:t>
            </a:r>
            <a:r>
              <a:rPr lang="en-GB" sz="1400" dirty="0">
                <a:ea typeface="Calibri" panose="020F0502020204030204" pitchFamily="34" charset="0"/>
              </a:rPr>
              <a:t> </a:t>
            </a:r>
            <a:r>
              <a:rPr lang="en-GB" sz="1400" dirty="0" err="1">
                <a:ea typeface="Calibri" panose="020F0502020204030204" pitchFamily="34" charset="0"/>
              </a:rPr>
              <a:t>hizmetler</a:t>
            </a:r>
            <a:r>
              <a:rPr lang="en-GB" sz="1400" dirty="0">
                <a:ea typeface="Calibri" panose="020F0502020204030204" pitchFamily="34" charset="0"/>
              </a:rPr>
              <a:t>, </a:t>
            </a:r>
            <a:r>
              <a:rPr lang="en-GB" sz="1400" dirty="0" err="1">
                <a:ea typeface="Calibri" panose="020F0502020204030204" pitchFamily="34" charset="0"/>
              </a:rPr>
              <a:t>bilgi</a:t>
            </a:r>
            <a:r>
              <a:rPr lang="en-GB" sz="1400" dirty="0">
                <a:ea typeface="Calibri" panose="020F0502020204030204" pitchFamily="34" charset="0"/>
              </a:rPr>
              <a:t> </a:t>
            </a:r>
            <a:r>
              <a:rPr lang="en-GB" sz="1400" dirty="0" err="1">
                <a:ea typeface="Calibri" panose="020F0502020204030204" pitchFamily="34" charset="0"/>
              </a:rPr>
              <a:t>ve</a:t>
            </a:r>
            <a:r>
              <a:rPr lang="en-GB" sz="1400" dirty="0">
                <a:ea typeface="Calibri" panose="020F0502020204030204" pitchFamily="34" charset="0"/>
              </a:rPr>
              <a:t> </a:t>
            </a:r>
            <a:r>
              <a:rPr lang="en-GB" sz="1400" dirty="0" err="1">
                <a:ea typeface="Calibri" panose="020F0502020204030204" pitchFamily="34" charset="0"/>
              </a:rPr>
              <a:t>iletişim</a:t>
            </a:r>
            <a:r>
              <a:rPr lang="en-GB" sz="1400" dirty="0">
                <a:ea typeface="Calibri" panose="020F0502020204030204" pitchFamily="34" charset="0"/>
              </a:rPr>
              <a:t> </a:t>
            </a:r>
            <a:r>
              <a:rPr lang="en-GB" sz="1400" dirty="0" err="1">
                <a:ea typeface="Calibri" panose="020F0502020204030204" pitchFamily="34" charset="0"/>
              </a:rPr>
              <a:t>teknolojileri</a:t>
            </a:r>
            <a:r>
              <a:rPr lang="en-GB" sz="1400" dirty="0">
                <a:ea typeface="Calibri" panose="020F0502020204030204" pitchFamily="34" charset="0"/>
              </a:rPr>
              <a:t>, </a:t>
            </a:r>
            <a:r>
              <a:rPr lang="en-GB" sz="1400" dirty="0" err="1">
                <a:ea typeface="Calibri" panose="020F0502020204030204" pitchFamily="34" charset="0"/>
              </a:rPr>
              <a:t>kentleşme</a:t>
            </a:r>
            <a:r>
              <a:rPr lang="en-GB" sz="1400" dirty="0">
                <a:ea typeface="Calibri" panose="020F0502020204030204" pitchFamily="34" charset="0"/>
              </a:rPr>
              <a:t> </a:t>
            </a:r>
            <a:r>
              <a:rPr lang="en-GB" sz="1400" dirty="0" err="1">
                <a:ea typeface="Calibri" panose="020F0502020204030204" pitchFamily="34" charset="0"/>
              </a:rPr>
              <a:t>ve</a:t>
            </a:r>
            <a:r>
              <a:rPr lang="en-GB" sz="1400" dirty="0">
                <a:ea typeface="Calibri" panose="020F0502020204030204" pitchFamily="34" charset="0"/>
              </a:rPr>
              <a:t> </a:t>
            </a:r>
            <a:r>
              <a:rPr lang="en-GB" sz="1400" dirty="0" err="1">
                <a:ea typeface="Calibri" panose="020F0502020204030204" pitchFamily="34" charset="0"/>
              </a:rPr>
              <a:t>tasarım</a:t>
            </a:r>
            <a:r>
              <a:rPr lang="en-GB" sz="1400" dirty="0">
                <a:ea typeface="Calibri" panose="020F0502020204030204" pitchFamily="34" charset="0"/>
              </a:rPr>
              <a:t> </a:t>
            </a:r>
            <a:r>
              <a:rPr lang="en-GB" sz="1400" dirty="0" err="1">
                <a:ea typeface="Calibri" panose="020F0502020204030204" pitchFamily="34" charset="0"/>
              </a:rPr>
              <a:t>alanlarında</a:t>
            </a:r>
            <a:r>
              <a:rPr lang="en-GB" sz="1400" dirty="0">
                <a:ea typeface="Calibri" panose="020F0502020204030204" pitchFamily="34" charset="0"/>
              </a:rPr>
              <a:t> </a:t>
            </a:r>
            <a:r>
              <a:rPr lang="en-GB" sz="1400" dirty="0" err="1">
                <a:ea typeface="Calibri" panose="020F0502020204030204" pitchFamily="34" charset="0"/>
              </a:rPr>
              <a:t>hizmet</a:t>
            </a:r>
            <a:r>
              <a:rPr lang="en-GB" sz="1400" dirty="0">
                <a:ea typeface="Calibri" panose="020F0502020204030204" pitchFamily="34" charset="0"/>
              </a:rPr>
              <a:t> </a:t>
            </a:r>
            <a:r>
              <a:rPr lang="en-GB" sz="1400" dirty="0" err="1">
                <a:ea typeface="Calibri" panose="020F0502020204030204" pitchFamily="34" charset="0"/>
              </a:rPr>
              <a:t>veren</a:t>
            </a:r>
            <a:r>
              <a:rPr lang="en-GB" sz="1400" dirty="0">
                <a:ea typeface="Calibri" panose="020F0502020204030204" pitchFamily="34" charset="0"/>
              </a:rPr>
              <a:t> </a:t>
            </a:r>
            <a:r>
              <a:rPr lang="en-GB" sz="1400" dirty="0" err="1">
                <a:ea typeface="Calibri" panose="020F0502020204030204" pitchFamily="34" charset="0"/>
              </a:rPr>
              <a:t>yeni</a:t>
            </a:r>
            <a:r>
              <a:rPr lang="en-GB" sz="1400" dirty="0">
                <a:ea typeface="Calibri" panose="020F0502020204030204" pitchFamily="34" charset="0"/>
              </a:rPr>
              <a:t> </a:t>
            </a:r>
            <a:r>
              <a:rPr lang="en-GB" sz="1400" dirty="0" err="1">
                <a:ea typeface="Calibri" panose="020F0502020204030204" pitchFamily="34" charset="0"/>
              </a:rPr>
              <a:t>bir</a:t>
            </a:r>
            <a:r>
              <a:rPr lang="en-GB" sz="1400" dirty="0">
                <a:ea typeface="Calibri" panose="020F0502020204030204" pitchFamily="34" charset="0"/>
              </a:rPr>
              <a:t> </a:t>
            </a:r>
            <a:r>
              <a:rPr lang="en-GB" sz="1400" dirty="0" err="1">
                <a:ea typeface="Calibri" panose="020F0502020204030204" pitchFamily="34" charset="0"/>
              </a:rPr>
              <a:t>tür</a:t>
            </a:r>
            <a:r>
              <a:rPr lang="en-GB" sz="1400" dirty="0">
                <a:ea typeface="Calibri" panose="020F0502020204030204" pitchFamily="34" charset="0"/>
              </a:rPr>
              <a:t> </a:t>
            </a:r>
            <a:r>
              <a:rPr lang="en-GB" sz="1400" dirty="0" err="1">
                <a:ea typeface="Calibri" panose="020F0502020204030204" pitchFamily="34" charset="0"/>
              </a:rPr>
              <a:t>araştırma</a:t>
            </a:r>
            <a:r>
              <a:rPr lang="en-GB" sz="1400" dirty="0">
                <a:ea typeface="Calibri" panose="020F0502020204030204" pitchFamily="34" charset="0"/>
              </a:rPr>
              <a:t>, </a:t>
            </a:r>
            <a:r>
              <a:rPr lang="en-GB" sz="1400" dirty="0" err="1">
                <a:ea typeface="Calibri" panose="020F0502020204030204" pitchFamily="34" charset="0"/>
              </a:rPr>
              <a:t>inovasyon</a:t>
            </a:r>
            <a:r>
              <a:rPr lang="en-GB" sz="1400" dirty="0">
                <a:ea typeface="Calibri" panose="020F0502020204030204" pitchFamily="34" charset="0"/>
              </a:rPr>
              <a:t> </a:t>
            </a:r>
            <a:r>
              <a:rPr lang="en-GB" sz="1400" dirty="0" err="1">
                <a:ea typeface="Calibri" panose="020F0502020204030204" pitchFamily="34" charset="0"/>
              </a:rPr>
              <a:t>ve</a:t>
            </a:r>
            <a:r>
              <a:rPr lang="en-GB" sz="1400" dirty="0">
                <a:ea typeface="Calibri" panose="020F0502020204030204" pitchFamily="34" charset="0"/>
              </a:rPr>
              <a:t> </a:t>
            </a:r>
            <a:r>
              <a:rPr lang="en-GB" sz="1400" dirty="0" err="1">
                <a:ea typeface="Calibri" panose="020F0502020204030204" pitchFamily="34" charset="0"/>
              </a:rPr>
              <a:t>modifikasyon</a:t>
            </a:r>
            <a:r>
              <a:rPr lang="en-GB" sz="1400" dirty="0">
                <a:ea typeface="Calibri" panose="020F0502020204030204" pitchFamily="34" charset="0"/>
              </a:rPr>
              <a:t> </a:t>
            </a:r>
            <a:r>
              <a:rPr lang="en-GB" sz="1400" dirty="0" err="1">
                <a:ea typeface="Calibri" panose="020F0502020204030204" pitchFamily="34" charset="0"/>
              </a:rPr>
              <a:t>yöntemidir</a:t>
            </a:r>
            <a:r>
              <a:rPr lang="en-GB" sz="1400" dirty="0">
                <a:ea typeface="Calibri" panose="020F0502020204030204" pitchFamily="34" charset="0"/>
              </a:rPr>
              <a:t>. </a:t>
            </a:r>
            <a:r>
              <a:rPr lang="en-GB" sz="1400" dirty="0" err="1">
                <a:ea typeface="Calibri" panose="020F0502020204030204" pitchFamily="34" charset="0"/>
              </a:rPr>
              <a:t>Yaşayan</a:t>
            </a:r>
            <a:r>
              <a:rPr lang="en-GB" sz="1400" dirty="0">
                <a:ea typeface="Calibri" panose="020F0502020204030204" pitchFamily="34" charset="0"/>
              </a:rPr>
              <a:t> </a:t>
            </a:r>
            <a:r>
              <a:rPr lang="en-GB" sz="1400" dirty="0" err="1">
                <a:ea typeface="Calibri" panose="020F0502020204030204" pitchFamily="34" charset="0"/>
              </a:rPr>
              <a:t>laboratuvar</a:t>
            </a:r>
            <a:r>
              <a:rPr lang="en-GB" sz="1400" dirty="0">
                <a:ea typeface="Calibri" panose="020F0502020204030204" pitchFamily="34" charset="0"/>
              </a:rPr>
              <a:t> </a:t>
            </a:r>
            <a:r>
              <a:rPr lang="en-GB" sz="1400" dirty="0" err="1">
                <a:ea typeface="Calibri" panose="020F0502020204030204" pitchFamily="34" charset="0"/>
              </a:rPr>
              <a:t>ve</a:t>
            </a:r>
            <a:r>
              <a:rPr lang="en-GB" sz="1400" dirty="0">
                <a:ea typeface="Calibri" panose="020F0502020204030204" pitchFamily="34" charset="0"/>
              </a:rPr>
              <a:t> </a:t>
            </a:r>
            <a:r>
              <a:rPr lang="en-GB" sz="1400" dirty="0" err="1">
                <a:ea typeface="Calibri" panose="020F0502020204030204" pitchFamily="34" charset="0"/>
              </a:rPr>
              <a:t>akıllı</a:t>
            </a:r>
            <a:r>
              <a:rPr lang="en-GB" sz="1400" dirty="0">
                <a:ea typeface="Calibri" panose="020F0502020204030204" pitchFamily="34" charset="0"/>
              </a:rPr>
              <a:t> </a:t>
            </a:r>
            <a:r>
              <a:rPr lang="en-GB" sz="1400" dirty="0" err="1">
                <a:ea typeface="Calibri" panose="020F0502020204030204" pitchFamily="34" charset="0"/>
              </a:rPr>
              <a:t>kent</a:t>
            </a:r>
            <a:r>
              <a:rPr lang="en-GB" sz="1400" dirty="0">
                <a:ea typeface="Calibri" panose="020F0502020204030204" pitchFamily="34" charset="0"/>
              </a:rPr>
              <a:t> </a:t>
            </a:r>
            <a:r>
              <a:rPr lang="en-GB" sz="1400" dirty="0" err="1">
                <a:ea typeface="Calibri" panose="020F0502020204030204" pitchFamily="34" charset="0"/>
              </a:rPr>
              <a:t>ilişkisine</a:t>
            </a:r>
            <a:r>
              <a:rPr lang="en-GB" sz="1400" dirty="0">
                <a:ea typeface="Calibri" panose="020F0502020204030204" pitchFamily="34" charset="0"/>
              </a:rPr>
              <a:t> </a:t>
            </a:r>
            <a:r>
              <a:rPr lang="en-GB" sz="1400" dirty="0" err="1">
                <a:ea typeface="Calibri" panose="020F0502020204030204" pitchFamily="34" charset="0"/>
              </a:rPr>
              <a:t>bakıldığında</a:t>
            </a:r>
            <a:r>
              <a:rPr lang="en-GB" sz="1400" dirty="0">
                <a:ea typeface="Calibri" panose="020F0502020204030204" pitchFamily="34" charset="0"/>
              </a:rPr>
              <a:t> </a:t>
            </a:r>
            <a:r>
              <a:rPr lang="en-GB" sz="1400" dirty="0" err="1">
                <a:ea typeface="Calibri" panose="020F0502020204030204" pitchFamily="34" charset="0"/>
              </a:rPr>
              <a:t>akıllı</a:t>
            </a:r>
            <a:r>
              <a:rPr lang="en-GB" sz="1400" dirty="0">
                <a:ea typeface="Calibri" panose="020F0502020204030204" pitchFamily="34" charset="0"/>
              </a:rPr>
              <a:t> </a:t>
            </a:r>
            <a:r>
              <a:rPr lang="en-GB" sz="1400" dirty="0" err="1">
                <a:ea typeface="Calibri" panose="020F0502020204030204" pitchFamily="34" charset="0"/>
              </a:rPr>
              <a:t>kentlerin</a:t>
            </a:r>
            <a:r>
              <a:rPr lang="en-GB" sz="1400" dirty="0">
                <a:ea typeface="Calibri" panose="020F0502020204030204" pitchFamily="34" charset="0"/>
              </a:rPr>
              <a:t> </a:t>
            </a:r>
            <a:r>
              <a:rPr lang="en-GB" sz="1400" dirty="0" err="1">
                <a:ea typeface="Calibri" panose="020F0502020204030204" pitchFamily="34" charset="0"/>
              </a:rPr>
              <a:t>işbirlikçi</a:t>
            </a:r>
            <a:r>
              <a:rPr lang="en-GB" sz="1400" dirty="0">
                <a:ea typeface="Calibri" panose="020F0502020204030204" pitchFamily="34" charset="0"/>
              </a:rPr>
              <a:t> </a:t>
            </a:r>
            <a:r>
              <a:rPr lang="en-GB" sz="1400" dirty="0" err="1">
                <a:ea typeface="Calibri" panose="020F0502020204030204" pitchFamily="34" charset="0"/>
              </a:rPr>
              <a:t>doğasının</a:t>
            </a:r>
            <a:r>
              <a:rPr lang="en-GB" sz="1400" dirty="0">
                <a:ea typeface="Calibri" panose="020F0502020204030204" pitchFamily="34" charset="0"/>
              </a:rPr>
              <a:t> </a:t>
            </a:r>
            <a:r>
              <a:rPr lang="en-GB" sz="1400" dirty="0" err="1">
                <a:ea typeface="Calibri" panose="020F0502020204030204" pitchFamily="34" charset="0"/>
              </a:rPr>
              <a:t>yaşayan</a:t>
            </a:r>
            <a:r>
              <a:rPr lang="en-GB" sz="1400" dirty="0">
                <a:ea typeface="Calibri" panose="020F0502020204030204" pitchFamily="34" charset="0"/>
              </a:rPr>
              <a:t> </a:t>
            </a:r>
            <a:r>
              <a:rPr lang="en-GB" sz="1400" dirty="0" err="1">
                <a:ea typeface="Calibri" panose="020F0502020204030204" pitchFamily="34" charset="0"/>
              </a:rPr>
              <a:t>laboratuvarda</a:t>
            </a:r>
            <a:r>
              <a:rPr lang="en-GB" sz="1400" dirty="0">
                <a:ea typeface="Calibri" panose="020F0502020204030204" pitchFamily="34" charset="0"/>
              </a:rPr>
              <a:t> </a:t>
            </a:r>
            <a:r>
              <a:rPr lang="en-GB" sz="1400" dirty="0" err="1">
                <a:ea typeface="Calibri" panose="020F0502020204030204" pitchFamily="34" charset="0"/>
              </a:rPr>
              <a:t>vuku</a:t>
            </a:r>
            <a:r>
              <a:rPr lang="en-GB" sz="1400" dirty="0">
                <a:ea typeface="Calibri" panose="020F0502020204030204" pitchFamily="34" charset="0"/>
              </a:rPr>
              <a:t> </a:t>
            </a:r>
            <a:r>
              <a:rPr lang="en-GB" sz="1400" dirty="0" err="1">
                <a:ea typeface="Calibri" panose="020F0502020204030204" pitchFamily="34" charset="0"/>
              </a:rPr>
              <a:t>bulduğu</a:t>
            </a:r>
            <a:r>
              <a:rPr lang="en-GB" sz="1400" dirty="0">
                <a:ea typeface="Calibri" panose="020F0502020204030204" pitchFamily="34" charset="0"/>
              </a:rPr>
              <a:t> </a:t>
            </a:r>
            <a:r>
              <a:rPr lang="en-GB" sz="1400" dirty="0" err="1">
                <a:ea typeface="Calibri" panose="020F0502020204030204" pitchFamily="34" charset="0"/>
              </a:rPr>
              <a:t>görülmektedir</a:t>
            </a:r>
            <a:r>
              <a:rPr lang="en-GB" sz="1400" dirty="0">
                <a:ea typeface="Calibri" panose="020F0502020204030204" pitchFamily="34" charset="0"/>
              </a:rPr>
              <a:t>. </a:t>
            </a:r>
            <a:r>
              <a:rPr lang="en-GB" sz="1400" dirty="0" err="1">
                <a:ea typeface="Calibri" panose="020F0502020204030204" pitchFamily="34" charset="0"/>
              </a:rPr>
              <a:t>Zira</a:t>
            </a:r>
            <a:r>
              <a:rPr lang="en-GB" sz="1400" dirty="0">
                <a:ea typeface="Calibri" panose="020F0502020204030204" pitchFamily="34" charset="0"/>
              </a:rPr>
              <a:t> </a:t>
            </a:r>
            <a:r>
              <a:rPr lang="en-GB" sz="1400" dirty="0" err="1">
                <a:ea typeface="Calibri" panose="020F0502020204030204" pitchFamily="34" charset="0"/>
              </a:rPr>
              <a:t>yaşayan</a:t>
            </a:r>
            <a:r>
              <a:rPr lang="en-GB" sz="1400" dirty="0">
                <a:ea typeface="Calibri" panose="020F0502020204030204" pitchFamily="34" charset="0"/>
              </a:rPr>
              <a:t> </a:t>
            </a:r>
            <a:r>
              <a:rPr lang="en-GB" sz="1400" dirty="0" err="1">
                <a:ea typeface="Calibri" panose="020F0502020204030204" pitchFamily="34" charset="0"/>
              </a:rPr>
              <a:t>laboratuvar</a:t>
            </a:r>
            <a:r>
              <a:rPr lang="en-GB" sz="1400" dirty="0">
                <a:ea typeface="Calibri" panose="020F0502020204030204" pitchFamily="34" charset="0"/>
              </a:rPr>
              <a:t>, </a:t>
            </a:r>
            <a:r>
              <a:rPr lang="en-GB" sz="1400" dirty="0" err="1">
                <a:ea typeface="Calibri" panose="020F0502020204030204" pitchFamily="34" charset="0"/>
              </a:rPr>
              <a:t>vatandaş</a:t>
            </a:r>
            <a:r>
              <a:rPr lang="en-GB" sz="1400" dirty="0">
                <a:ea typeface="Calibri" panose="020F0502020204030204" pitchFamily="34" charset="0"/>
              </a:rPr>
              <a:t>, </a:t>
            </a:r>
            <a:r>
              <a:rPr lang="en-GB" sz="1400" dirty="0" err="1">
                <a:ea typeface="Calibri" panose="020F0502020204030204" pitchFamily="34" charset="0"/>
              </a:rPr>
              <a:t>kamu</a:t>
            </a:r>
            <a:r>
              <a:rPr lang="en-GB" sz="1400" dirty="0">
                <a:ea typeface="Calibri" panose="020F0502020204030204" pitchFamily="34" charset="0"/>
              </a:rPr>
              <a:t> </a:t>
            </a:r>
            <a:r>
              <a:rPr lang="en-GB" sz="1400" dirty="0" err="1">
                <a:ea typeface="Calibri" panose="020F0502020204030204" pitchFamily="34" charset="0"/>
              </a:rPr>
              <a:t>ve</a:t>
            </a:r>
            <a:r>
              <a:rPr lang="en-GB" sz="1400" dirty="0">
                <a:ea typeface="Calibri" panose="020F0502020204030204" pitchFamily="34" charset="0"/>
              </a:rPr>
              <a:t> </a:t>
            </a:r>
            <a:r>
              <a:rPr lang="en-GB" sz="1400" dirty="0" err="1">
                <a:ea typeface="Calibri" panose="020F0502020204030204" pitchFamily="34" charset="0"/>
              </a:rPr>
              <a:t>özel</a:t>
            </a:r>
            <a:r>
              <a:rPr lang="en-GB" sz="1400" dirty="0">
                <a:ea typeface="Calibri" panose="020F0502020204030204" pitchFamily="34" charset="0"/>
              </a:rPr>
              <a:t> </a:t>
            </a:r>
            <a:r>
              <a:rPr lang="en-GB" sz="1400" dirty="0" err="1">
                <a:ea typeface="Calibri" panose="020F0502020204030204" pitchFamily="34" charset="0"/>
              </a:rPr>
              <a:t>sektör</a:t>
            </a:r>
            <a:r>
              <a:rPr lang="en-GB" sz="1400" dirty="0">
                <a:ea typeface="Calibri" panose="020F0502020204030204" pitchFamily="34" charset="0"/>
              </a:rPr>
              <a:t> </a:t>
            </a:r>
            <a:r>
              <a:rPr lang="en-GB" sz="1400" dirty="0" err="1">
                <a:ea typeface="Calibri" panose="020F0502020204030204" pitchFamily="34" charset="0"/>
              </a:rPr>
              <a:t>ortaklığı</a:t>
            </a:r>
            <a:r>
              <a:rPr lang="en-GB" sz="1400" dirty="0">
                <a:ea typeface="Calibri" panose="020F0502020204030204" pitchFamily="34" charset="0"/>
              </a:rPr>
              <a:t>, </a:t>
            </a:r>
            <a:r>
              <a:rPr lang="en-GB" sz="1400" dirty="0" err="1">
                <a:ea typeface="Calibri" panose="020F0502020204030204" pitchFamily="34" charset="0"/>
              </a:rPr>
              <a:t>üniversite</a:t>
            </a:r>
            <a:r>
              <a:rPr lang="en-GB" sz="1400" dirty="0">
                <a:ea typeface="Calibri" panose="020F0502020204030204" pitchFamily="34" charset="0"/>
              </a:rPr>
              <a:t> </a:t>
            </a:r>
            <a:r>
              <a:rPr lang="en-GB" sz="1400" dirty="0" err="1">
                <a:ea typeface="Calibri" panose="020F0502020204030204" pitchFamily="34" charset="0"/>
              </a:rPr>
              <a:t>ve</a:t>
            </a:r>
            <a:r>
              <a:rPr lang="en-GB" sz="1400" dirty="0">
                <a:ea typeface="Calibri" panose="020F0502020204030204" pitchFamily="34" charset="0"/>
              </a:rPr>
              <a:t> </a:t>
            </a:r>
            <a:r>
              <a:rPr lang="en-GB" sz="1400" dirty="0" err="1">
                <a:ea typeface="Calibri" panose="020F0502020204030204" pitchFamily="34" charset="0"/>
              </a:rPr>
              <a:t>sanayi</a:t>
            </a:r>
            <a:r>
              <a:rPr lang="en-GB" sz="1400" dirty="0">
                <a:ea typeface="Calibri" panose="020F0502020204030204" pitchFamily="34" charset="0"/>
              </a:rPr>
              <a:t> </a:t>
            </a:r>
            <a:r>
              <a:rPr lang="en-GB" sz="1400" dirty="0" err="1">
                <a:ea typeface="Calibri" panose="020F0502020204030204" pitchFamily="34" charset="0"/>
              </a:rPr>
              <a:t>ilişkisi</a:t>
            </a:r>
            <a:r>
              <a:rPr lang="en-GB" sz="1400" dirty="0">
                <a:ea typeface="Calibri" panose="020F0502020204030204" pitchFamily="34" charset="0"/>
              </a:rPr>
              <a:t>, </a:t>
            </a:r>
            <a:r>
              <a:rPr lang="en-GB" sz="1400" dirty="0" err="1">
                <a:ea typeface="Calibri" panose="020F0502020204030204" pitchFamily="34" charset="0"/>
              </a:rPr>
              <a:t>büyük</a:t>
            </a:r>
            <a:r>
              <a:rPr lang="en-GB" sz="1400" dirty="0">
                <a:ea typeface="Calibri" panose="020F0502020204030204" pitchFamily="34" charset="0"/>
              </a:rPr>
              <a:t> </a:t>
            </a:r>
            <a:r>
              <a:rPr lang="en-GB" sz="1400" dirty="0" err="1">
                <a:ea typeface="Calibri" panose="020F0502020204030204" pitchFamily="34" charset="0"/>
              </a:rPr>
              <a:t>şirket</a:t>
            </a:r>
            <a:r>
              <a:rPr lang="en-GB" sz="1400" dirty="0">
                <a:ea typeface="Calibri" panose="020F0502020204030204" pitchFamily="34" charset="0"/>
              </a:rPr>
              <a:t> </a:t>
            </a:r>
            <a:r>
              <a:rPr lang="en-GB" sz="1400" dirty="0" err="1">
                <a:ea typeface="Calibri" panose="020F0502020204030204" pitchFamily="34" charset="0"/>
              </a:rPr>
              <a:t>ve</a:t>
            </a:r>
            <a:r>
              <a:rPr lang="en-GB" sz="1400" dirty="0">
                <a:ea typeface="Calibri" panose="020F0502020204030204" pitchFamily="34" charset="0"/>
              </a:rPr>
              <a:t> KOBİ </a:t>
            </a:r>
            <a:r>
              <a:rPr lang="en-GB" sz="1400" dirty="0" err="1">
                <a:ea typeface="Calibri" panose="020F0502020204030204" pitchFamily="34" charset="0"/>
              </a:rPr>
              <a:t>düzeyinde</a:t>
            </a:r>
            <a:r>
              <a:rPr lang="en-GB" sz="1400" dirty="0">
                <a:ea typeface="Calibri" panose="020F0502020204030204" pitchFamily="34" charset="0"/>
              </a:rPr>
              <a:t> </a:t>
            </a:r>
            <a:r>
              <a:rPr lang="en-GB" sz="1400" dirty="0" err="1">
                <a:ea typeface="Calibri" panose="020F0502020204030204" pitchFamily="34" charset="0"/>
              </a:rPr>
              <a:t>girişim</a:t>
            </a:r>
            <a:r>
              <a:rPr lang="en-GB" sz="1400" dirty="0">
                <a:ea typeface="Calibri" panose="020F0502020204030204" pitchFamily="34" charset="0"/>
              </a:rPr>
              <a:t> </a:t>
            </a:r>
            <a:r>
              <a:rPr lang="en-GB" sz="1400" dirty="0" err="1">
                <a:ea typeface="Calibri" panose="020F0502020204030204" pitchFamily="34" charset="0"/>
              </a:rPr>
              <a:t>olmak</a:t>
            </a:r>
            <a:r>
              <a:rPr lang="en-GB" sz="1400" dirty="0">
                <a:ea typeface="Calibri" panose="020F0502020204030204" pitchFamily="34" charset="0"/>
              </a:rPr>
              <a:t> </a:t>
            </a:r>
            <a:r>
              <a:rPr lang="en-GB" sz="1400" dirty="0" err="1">
                <a:ea typeface="Calibri" panose="020F0502020204030204" pitchFamily="34" charset="0"/>
              </a:rPr>
              <a:t>üzere</a:t>
            </a:r>
            <a:r>
              <a:rPr lang="en-GB" sz="1400" dirty="0">
                <a:ea typeface="Calibri" panose="020F0502020204030204" pitchFamily="34" charset="0"/>
              </a:rPr>
              <a:t> son </a:t>
            </a:r>
            <a:r>
              <a:rPr lang="en-GB" sz="1400" dirty="0" err="1">
                <a:ea typeface="Calibri" panose="020F0502020204030204" pitchFamily="34" charset="0"/>
              </a:rPr>
              <a:t>kullanıcıların</a:t>
            </a:r>
            <a:r>
              <a:rPr lang="en-GB" sz="1400" dirty="0">
                <a:ea typeface="Calibri" panose="020F0502020204030204" pitchFamily="34" charset="0"/>
              </a:rPr>
              <a:t> </a:t>
            </a:r>
            <a:r>
              <a:rPr lang="en-GB" sz="1400" dirty="0" err="1">
                <a:ea typeface="Calibri" panose="020F0502020204030204" pitchFamily="34" charset="0"/>
              </a:rPr>
              <a:t>ve</a:t>
            </a:r>
            <a:r>
              <a:rPr lang="en-GB" sz="1400" dirty="0">
                <a:ea typeface="Calibri" panose="020F0502020204030204" pitchFamily="34" charset="0"/>
              </a:rPr>
              <a:t> </a:t>
            </a:r>
            <a:r>
              <a:rPr lang="en-GB" sz="1400" dirty="0" err="1">
                <a:ea typeface="Calibri" panose="020F0502020204030204" pitchFamily="34" charset="0"/>
              </a:rPr>
              <a:t>paydaşların</a:t>
            </a:r>
            <a:r>
              <a:rPr lang="en-GB" sz="1400" dirty="0">
                <a:ea typeface="Calibri" panose="020F0502020204030204" pitchFamily="34" charset="0"/>
              </a:rPr>
              <a:t> </a:t>
            </a:r>
            <a:r>
              <a:rPr lang="en-GB" sz="1400" dirty="0" err="1">
                <a:ea typeface="Calibri" panose="020F0502020204030204" pitchFamily="34" charset="0"/>
              </a:rPr>
              <a:t>tamamını</a:t>
            </a:r>
            <a:r>
              <a:rPr lang="en-GB" sz="1400" dirty="0">
                <a:ea typeface="Calibri" panose="020F0502020204030204" pitchFamily="34" charset="0"/>
              </a:rPr>
              <a:t> </a:t>
            </a:r>
            <a:r>
              <a:rPr lang="en-GB" sz="1400" dirty="0" err="1">
                <a:ea typeface="Calibri" panose="020F0502020204030204" pitchFamily="34" charset="0"/>
              </a:rPr>
              <a:t>kapsamaktadır</a:t>
            </a:r>
            <a:r>
              <a:rPr lang="en-GB" sz="1400" dirty="0">
                <a:ea typeface="Calibri" panose="020F0502020204030204" pitchFamily="34" charset="0"/>
              </a:rPr>
              <a:t> (</a:t>
            </a:r>
            <a:r>
              <a:rPr lang="en-GB" sz="1400" dirty="0" err="1">
                <a:ea typeface="Calibri" panose="020F0502020204030204" pitchFamily="34" charset="0"/>
              </a:rPr>
              <a:t>Westerlund</a:t>
            </a:r>
            <a:r>
              <a:rPr lang="en-GB" sz="1400" dirty="0">
                <a:ea typeface="Calibri" panose="020F0502020204030204" pitchFamily="34" charset="0"/>
              </a:rPr>
              <a:t> </a:t>
            </a:r>
            <a:r>
              <a:rPr lang="en-GB" sz="1400" dirty="0" err="1">
                <a:ea typeface="Calibri" panose="020F0502020204030204" pitchFamily="34" charset="0"/>
              </a:rPr>
              <a:t>ve</a:t>
            </a:r>
            <a:r>
              <a:rPr lang="en-GB" sz="1400" dirty="0">
                <a:ea typeface="Calibri" panose="020F0502020204030204" pitchFamily="34" charset="0"/>
              </a:rPr>
              <a:t> </a:t>
            </a:r>
            <a:r>
              <a:rPr lang="en-GB" sz="1400" dirty="0" err="1">
                <a:ea typeface="Calibri" panose="020F0502020204030204" pitchFamily="34" charset="0"/>
              </a:rPr>
              <a:t>Leminen</a:t>
            </a:r>
            <a:r>
              <a:rPr lang="en-GB" sz="1400" dirty="0">
                <a:ea typeface="Calibri" panose="020F0502020204030204" pitchFamily="34" charset="0"/>
              </a:rPr>
              <a:t>, 2011, s. 20).</a:t>
            </a:r>
            <a:endParaRPr lang="tr-TR" sz="1400" dirty="0"/>
          </a:p>
        </p:txBody>
      </p:sp>
      <p:sp>
        <p:nvSpPr>
          <p:cNvPr id="10" name="Dikdörtgen 9"/>
          <p:cNvSpPr/>
          <p:nvPr/>
        </p:nvSpPr>
        <p:spPr>
          <a:xfrm>
            <a:off x="0" y="2853303"/>
            <a:ext cx="7724633" cy="3613746"/>
          </a:xfrm>
          <a:prstGeom prst="rect">
            <a:avLst/>
          </a:prstGeom>
        </p:spPr>
        <p:txBody>
          <a:bodyPr wrap="square">
            <a:spAutoFit/>
          </a:bodyPr>
          <a:lstStyle/>
          <a:p>
            <a:pPr lvl="1">
              <a:lnSpc>
                <a:spcPct val="150000"/>
              </a:lnSpc>
              <a:spcBef>
                <a:spcPts val="600"/>
              </a:spcBef>
              <a:spcAft>
                <a:spcPts val="600"/>
              </a:spcAft>
            </a:pPr>
            <a:r>
              <a:rPr lang="tr-TR" sz="1200" b="1" dirty="0" smtClean="0">
                <a:ea typeface="Calibri" panose="020F0502020204030204" pitchFamily="34" charset="0"/>
                <a:cs typeface="Times New Roman" panose="02020603050405020304" pitchFamily="18" charset="0"/>
              </a:rPr>
              <a:t>15. </a:t>
            </a:r>
            <a:r>
              <a:rPr lang="en-GB" sz="1200" b="1" dirty="0" err="1" smtClean="0">
                <a:ea typeface="Calibri" panose="020F0502020204030204" pitchFamily="34" charset="0"/>
                <a:cs typeface="Times New Roman" panose="02020603050405020304" pitchFamily="18" charset="0"/>
              </a:rPr>
              <a:t>Elektronik</a:t>
            </a:r>
            <a:r>
              <a:rPr lang="en-GB" sz="1200" b="1" dirty="0" smtClean="0">
                <a:ea typeface="Calibri" panose="020F0502020204030204" pitchFamily="34" charset="0"/>
                <a:cs typeface="Times New Roman" panose="02020603050405020304" pitchFamily="18" charset="0"/>
              </a:rPr>
              <a:t> </a:t>
            </a:r>
            <a:r>
              <a:rPr lang="en-GB" sz="1200" b="1" dirty="0" err="1">
                <a:ea typeface="Calibri" panose="020F0502020204030204" pitchFamily="34" charset="0"/>
                <a:cs typeface="Times New Roman" panose="02020603050405020304" pitchFamily="18" charset="0"/>
              </a:rPr>
              <a:t>Kamu</a:t>
            </a:r>
            <a:r>
              <a:rPr lang="en-GB" sz="1200" b="1" dirty="0">
                <a:ea typeface="Calibri" panose="020F0502020204030204" pitchFamily="34" charset="0"/>
                <a:cs typeface="Times New Roman" panose="02020603050405020304" pitchFamily="18" charset="0"/>
              </a:rPr>
              <a:t> (e-</a:t>
            </a:r>
            <a:r>
              <a:rPr lang="en-GB" sz="1200" b="1" dirty="0" err="1">
                <a:ea typeface="Calibri" panose="020F0502020204030204" pitchFamily="34" charset="0"/>
                <a:cs typeface="Times New Roman" panose="02020603050405020304" pitchFamily="18" charset="0"/>
              </a:rPr>
              <a:t>Kamu</a:t>
            </a:r>
            <a:r>
              <a:rPr lang="en-GB" sz="1200" b="1" dirty="0" smtClean="0">
                <a:ea typeface="Calibri" panose="020F0502020204030204" pitchFamily="34" charset="0"/>
                <a:cs typeface="Times New Roman" panose="02020603050405020304" pitchFamily="18" charset="0"/>
              </a:rPr>
              <a:t>)</a:t>
            </a:r>
            <a:r>
              <a:rPr lang="tr-TR" sz="1200" b="1" dirty="0" smtClean="0">
                <a:ea typeface="Calibri" panose="020F0502020204030204" pitchFamily="34" charset="0"/>
                <a:cs typeface="Times New Roman" panose="02020603050405020304" pitchFamily="18" charset="0"/>
              </a:rPr>
              <a:t> : </a:t>
            </a:r>
            <a:r>
              <a:rPr lang="tr-TR" sz="1400" dirty="0" smtClean="0">
                <a:ea typeface="Calibri" panose="020F0502020204030204" pitchFamily="34" charset="0"/>
                <a:cs typeface="Times New Roman" panose="02020603050405020304" pitchFamily="18" charset="0"/>
              </a:rPr>
              <a:t>A</a:t>
            </a:r>
            <a:r>
              <a:rPr lang="en-GB" sz="1400" dirty="0" err="1" smtClean="0">
                <a:ea typeface="Calibri" panose="020F0502020204030204" pitchFamily="34" charset="0"/>
                <a:cs typeface="Times New Roman" panose="02020603050405020304" pitchFamily="18" charset="0"/>
              </a:rPr>
              <a:t>kıllı</a:t>
            </a:r>
            <a:r>
              <a:rPr lang="en-GB" sz="1400" dirty="0" smtClean="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şehirlerin</a:t>
            </a:r>
            <a:r>
              <a:rPr lang="en-GB" sz="1400" dirty="0">
                <a:ea typeface="Calibri" panose="020F0502020204030204" pitchFamily="34" charset="0"/>
                <a:cs typeface="Times New Roman" panose="02020603050405020304" pitchFamily="18" charset="0"/>
              </a:rPr>
              <a:t> en </a:t>
            </a:r>
            <a:r>
              <a:rPr lang="en-GB" sz="1400" dirty="0" err="1">
                <a:ea typeface="Calibri" panose="020F0502020204030204" pitchFamily="34" charset="0"/>
                <a:cs typeface="Times New Roman" panose="02020603050405020304" pitchFamily="18" charset="0"/>
              </a:rPr>
              <a:t>önemli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uygulamalarından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birisi</a:t>
            </a:r>
            <a:r>
              <a:rPr lang="en-GB" sz="1400" dirty="0">
                <a:ea typeface="Calibri" panose="020F0502020204030204" pitchFamily="34" charset="0"/>
                <a:cs typeface="Times New Roman" panose="02020603050405020304" pitchFamily="18" charset="0"/>
              </a:rPr>
              <a:t> de </a:t>
            </a:r>
            <a:r>
              <a:rPr lang="en-GB" sz="1400" dirty="0" err="1">
                <a:ea typeface="Calibri" panose="020F0502020204030204" pitchFamily="34" charset="0"/>
                <a:cs typeface="Times New Roman" panose="02020603050405020304" pitchFamily="18" charset="0"/>
              </a:rPr>
              <a:t>hizmet</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sunumunu</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kolaylaştıran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bürokrasiyi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azaltan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katılımcılığı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şeffaflığı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hesap</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verebilirliği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vatandaş</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odaklılığı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artıran</a:t>
            </a:r>
            <a:r>
              <a:rPr lang="en-GB" sz="1400" dirty="0">
                <a:ea typeface="Calibri" panose="020F0502020204030204" pitchFamily="34" charset="0"/>
                <a:cs typeface="Times New Roman" panose="02020603050405020304" pitchFamily="18" charset="0"/>
              </a:rPr>
              <a:t> e-</a:t>
            </a:r>
            <a:r>
              <a:rPr lang="en-GB" sz="1400" dirty="0" err="1">
                <a:ea typeface="Calibri" panose="020F0502020204030204" pitchFamily="34" charset="0"/>
                <a:cs typeface="Times New Roman" panose="02020603050405020304" pitchFamily="18" charset="0"/>
              </a:rPr>
              <a:t>Kamu</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e-</a:t>
            </a:r>
            <a:r>
              <a:rPr lang="en-GB" sz="1400" dirty="0" err="1">
                <a:ea typeface="Calibri" panose="020F0502020204030204" pitchFamily="34" charset="0"/>
                <a:cs typeface="Times New Roman" panose="02020603050405020304" pitchFamily="18" charset="0"/>
              </a:rPr>
              <a:t>belediyecilik</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uygulamalarıdır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Genel</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bir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ifade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ile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kamunun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yönetilmesi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sürecinde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bilgi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iletişim</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teknolojilerinin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kullanılması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anlamına</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gelen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eKamu</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aracılığıyla</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merkezi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yönetimin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yerel</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yönetimlerin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sundukları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hizmetlerdeki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zaman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mekân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kısıtlaması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ortadan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kalkmıştır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Dolayısıyla</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bu</a:t>
            </a:r>
            <a:r>
              <a:rPr lang="en-GB" sz="1400" dirty="0">
                <a:ea typeface="Calibri" panose="020F0502020204030204" pitchFamily="34" charset="0"/>
                <a:cs typeface="Times New Roman" panose="02020603050405020304" pitchFamily="18" charset="0"/>
              </a:rPr>
              <a:t> durum </a:t>
            </a:r>
            <a:r>
              <a:rPr lang="en-GB" sz="1400" dirty="0" err="1">
                <a:ea typeface="Calibri" panose="020F0502020204030204" pitchFamily="34" charset="0"/>
                <a:cs typeface="Times New Roman" panose="02020603050405020304" pitchFamily="18" charset="0"/>
              </a:rPr>
              <a:t>kamusal</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hizmetlere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hız</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etkinlik</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kazandırmıştır</a:t>
            </a:r>
            <a:r>
              <a:rPr lang="en-GB" sz="1400" dirty="0" smtClean="0">
                <a:ea typeface="Calibri" panose="020F0502020204030204" pitchFamily="34" charset="0"/>
                <a:cs typeface="Times New Roman" panose="02020603050405020304" pitchFamily="18" charset="0"/>
              </a:rPr>
              <a:t>. </a:t>
            </a:r>
            <a:r>
              <a:rPr lang="en-GB" sz="1400" dirty="0">
                <a:ea typeface="Calibri" panose="020F0502020204030204" pitchFamily="34" charset="0"/>
                <a:cs typeface="Times New Roman" panose="02020603050405020304" pitchFamily="18" charset="0"/>
              </a:rPr>
              <a:t>“</a:t>
            </a:r>
            <a:r>
              <a:rPr lang="en-GB" sz="1400" dirty="0" err="1">
                <a:ea typeface="Calibri" panose="020F0502020204030204" pitchFamily="34" charset="0"/>
                <a:cs typeface="Times New Roman" panose="02020603050405020304" pitchFamily="18" charset="0"/>
              </a:rPr>
              <a:t>Kapsadığı</a:t>
            </a:r>
            <a:r>
              <a:rPr lang="en-GB" sz="1400" dirty="0">
                <a:ea typeface="Calibri" panose="020F0502020204030204" pitchFamily="34" charset="0"/>
                <a:cs typeface="Times New Roman" panose="02020603050405020304" pitchFamily="18" charset="0"/>
              </a:rPr>
              <a:t> e-</a:t>
            </a:r>
            <a:r>
              <a:rPr lang="en-GB" sz="1400" dirty="0" err="1">
                <a:ea typeface="Calibri" panose="020F0502020204030204" pitchFamily="34" charset="0"/>
                <a:cs typeface="Times New Roman" panose="02020603050405020304" pitchFamily="18" charset="0"/>
              </a:rPr>
              <a:t>yönetim</a:t>
            </a:r>
            <a:r>
              <a:rPr lang="en-GB" sz="1400" dirty="0">
                <a:ea typeface="Calibri" panose="020F0502020204030204" pitchFamily="34" charset="0"/>
                <a:cs typeface="Times New Roman" panose="02020603050405020304" pitchFamily="18" charset="0"/>
              </a:rPr>
              <a:t>; e-</a:t>
            </a:r>
            <a:r>
              <a:rPr lang="en-GB" sz="1400" dirty="0" err="1">
                <a:ea typeface="Calibri" panose="020F0502020204030204" pitchFamily="34" charset="0"/>
                <a:cs typeface="Times New Roman" panose="02020603050405020304" pitchFamily="18" charset="0"/>
              </a:rPr>
              <a:t>hizmet</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e-</a:t>
            </a:r>
            <a:r>
              <a:rPr lang="en-GB" sz="1400" dirty="0" err="1">
                <a:ea typeface="Calibri" panose="020F0502020204030204" pitchFamily="34" charset="0"/>
                <a:cs typeface="Times New Roman" panose="02020603050405020304" pitchFamily="18" charset="0"/>
              </a:rPr>
              <a:t>demokrasi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boyutlarıyla</a:t>
            </a:r>
            <a:r>
              <a:rPr lang="en-GB" sz="1400" dirty="0">
                <a:ea typeface="Calibri" panose="020F0502020204030204" pitchFamily="34" charset="0"/>
                <a:cs typeface="Times New Roman" panose="02020603050405020304" pitchFamily="18" charset="0"/>
              </a:rPr>
              <a:t> “e-</a:t>
            </a:r>
            <a:r>
              <a:rPr lang="en-GB" sz="1400" dirty="0" err="1">
                <a:ea typeface="Calibri" panose="020F0502020204030204" pitchFamily="34" charset="0"/>
                <a:cs typeface="Times New Roman" panose="02020603050405020304" pitchFamily="18" charset="0"/>
              </a:rPr>
              <a:t>Kamu</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kamu</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yönetiminin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örgütsel</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işlevsel</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yapısı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ile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iş</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görme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usullerini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derinden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etkilemekte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gerek</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kamu</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kurumlarının</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kendi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aralarındaki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ilişkileri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gerekse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kamu</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yönetimi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ile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yönetim</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sistemindeki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diğer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paydaşlar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vatandaşlar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özel</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sektör</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ve</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sivil</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toplum</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kuruluşları</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arasındaki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ilişkileri</a:t>
            </a:r>
            <a:r>
              <a:rPr lang="en-GB" sz="1400" dirty="0">
                <a:ea typeface="Calibri" panose="020F0502020204030204" pitchFamily="34" charset="0"/>
                <a:cs typeface="Times New Roman" panose="02020603050405020304" pitchFamily="18" charset="0"/>
              </a:rPr>
              <a:t> </a:t>
            </a:r>
            <a:r>
              <a:rPr lang="en-GB" sz="1400" dirty="0" err="1">
                <a:ea typeface="Calibri" panose="020F0502020204030204" pitchFamily="34" charset="0"/>
                <a:cs typeface="Times New Roman" panose="02020603050405020304" pitchFamily="18" charset="0"/>
              </a:rPr>
              <a:t>dönüştürmektedir</a:t>
            </a:r>
            <a:r>
              <a:rPr lang="en-GB" sz="1400" dirty="0">
                <a:ea typeface="Calibri" panose="020F0502020204030204" pitchFamily="34" charset="0"/>
                <a:cs typeface="Times New Roman" panose="02020603050405020304" pitchFamily="18" charset="0"/>
              </a:rPr>
              <a:t>. </a:t>
            </a:r>
            <a:endParaRPr lang="tr-TR" sz="1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3696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152400" y="762000"/>
            <a:ext cx="7751928" cy="5220956"/>
          </a:xfrm>
        </p:spPr>
        <p:txBody>
          <a:bodyPr>
            <a:noAutofit/>
          </a:bodyPr>
          <a:lstStyle/>
          <a:p>
            <a:r>
              <a:rPr lang="en-GB" b="1" dirty="0" smtClean="0"/>
              <a:t>AKILLI ŞEHIR YÖNETIŞIMINDEKI UYGULAMA ZORLUKLARI </a:t>
            </a:r>
            <a:r>
              <a:rPr lang="tr-TR" b="1" dirty="0" smtClean="0"/>
              <a:t>- 1</a:t>
            </a:r>
            <a:endParaRPr lang="tr-TR" dirty="0" smtClean="0"/>
          </a:p>
          <a:p>
            <a:r>
              <a:rPr lang="tr-TR" sz="1400" b="0" dirty="0" smtClean="0"/>
              <a:t>Akıllı </a:t>
            </a:r>
            <a:r>
              <a:rPr lang="tr-TR" sz="1400" b="0" dirty="0"/>
              <a:t>şehir uygulamalarının başarıya ulaşması açısından kilit bir öneme sahiptir. Akıllı şehir </a:t>
            </a:r>
            <a:r>
              <a:rPr lang="tr-TR" sz="1400" b="0" dirty="0" err="1"/>
              <a:t>yönetişimine</a:t>
            </a:r>
            <a:r>
              <a:rPr lang="tr-TR" sz="1400" b="0" dirty="0"/>
              <a:t> dair yapılan çalışmalarda, tespit edilen temel bulgular ve zorluklar aşağıda </a:t>
            </a:r>
            <a:r>
              <a:rPr lang="tr-TR" sz="1400" b="0" dirty="0" smtClean="0"/>
              <a:t>listelenmiştir: Akıllı </a:t>
            </a:r>
            <a:r>
              <a:rPr lang="tr-TR" sz="1400" b="0" dirty="0"/>
              <a:t>şehirler, teknoloji yardımıyla pek çok çözümler sunmakla birlikte, odağının teknoloji değil, insan olması önem taşımaktadır. Teknolojinin, vatandaşların yaşam kalitesini arttırmaya destek olacak bir araç olarak kullanılmasının önemli olduğu vurgulanmıştır.</a:t>
            </a:r>
          </a:p>
          <a:p>
            <a:pPr marL="285750" lvl="0" indent="-285750">
              <a:buFont typeface="Arial" panose="020B0604020202020204" pitchFamily="34" charset="0"/>
              <a:buChar char="•"/>
            </a:pPr>
            <a:r>
              <a:rPr lang="tr-TR" sz="1400" b="0" dirty="0"/>
              <a:t>Akıllı şehir uygulamalarında en önemli güçlük olarak finansal yetersizlik gösterilmiş olup, çalışmaya </a:t>
            </a:r>
            <a:r>
              <a:rPr lang="tr-TR" sz="1400" b="0" dirty="0" smtClean="0"/>
              <a:t>katılanların yaklaşık </a:t>
            </a:r>
            <a:r>
              <a:rPr lang="tr-TR" sz="1400" b="0" dirty="0"/>
              <a:t>%60’ı bu konuda belediye kaynaklarının kullanımına işaret etmişlerdir.</a:t>
            </a:r>
          </a:p>
          <a:p>
            <a:pPr marL="285750" lvl="0" indent="-285750">
              <a:buFont typeface="Arial" panose="020B0604020202020204" pitchFamily="34" charset="0"/>
              <a:buChar char="•"/>
            </a:pPr>
            <a:r>
              <a:rPr lang="tr-TR" sz="1400" b="0" dirty="0"/>
              <a:t>Kurumlar arası iş birliğinin eksikliği akıllı şehir uygulamalarının önünde en önemli bir diğer engel </a:t>
            </a:r>
            <a:r>
              <a:rPr lang="tr-TR" sz="1400" b="0" dirty="0" smtClean="0"/>
              <a:t>olarak ortaya </a:t>
            </a:r>
            <a:r>
              <a:rPr lang="tr-TR" sz="1400" b="0" dirty="0"/>
              <a:t>çıkarken, aynı zamanda projelerin başarılı olması için gerekli kritik başarı faktörleri arasında da başlarda yer almıştır. Özellikle sivil toplum kuruluşları (STK), üniversiteler ve diğer belediyelerle iş birliğinin daha da geliştirilebileceği gözlemlenmiştir.</a:t>
            </a:r>
          </a:p>
          <a:p>
            <a:pPr marL="285750" lvl="0" indent="-285750">
              <a:buFont typeface="Arial" panose="020B0604020202020204" pitchFamily="34" charset="0"/>
              <a:buChar char="•"/>
            </a:pPr>
            <a:r>
              <a:rPr lang="tr-TR" sz="1400" b="0" dirty="0"/>
              <a:t>Akıllı şehir uygulamalarında yenilikçi yaklaşımlar katılımcıların kritik başarı faktörleri arasında ilk sırada yer almıştır. Kurumların akıllı şehir teknolojileri konusundaki gelişmeleri yakından takip ederek ve içselleştirerek, bunları şehrin ihtiyaçlarına göre hızlı bir şekilde uyarlayabilmek için değişim ve yenilik yönetimi gibi konulara önem vermeleri gerekmektedir.</a:t>
            </a:r>
          </a:p>
          <a:p>
            <a:pPr marL="285750" lvl="0" indent="-285750">
              <a:buFont typeface="Arial" panose="020B0604020202020204" pitchFamily="34" charset="0"/>
              <a:buChar char="•"/>
            </a:pPr>
            <a:r>
              <a:rPr lang="tr-TR" sz="1400" b="0" dirty="0"/>
              <a:t>Bilgi ve iletişim teknolojilerinde uzmanlık, akıllı şehir uygulamalarında en kritik başarı faktörleri arasında belirtilmiştir. Bu durum, akıllı şehirler konusunda bilgi ve deneyim eksikliği ile ele alındığında, uygulamalarda yetkin insan kaynağı konusunun önemi ortaya çıkmaktadır.</a:t>
            </a:r>
          </a:p>
          <a:p>
            <a:pPr marL="285750" lvl="0" indent="-285750">
              <a:buFont typeface="Arial" panose="020B0604020202020204" pitchFamily="34" charset="0"/>
              <a:buChar char="•"/>
            </a:pPr>
            <a:r>
              <a:rPr lang="tr-TR" sz="1400" b="0" dirty="0"/>
              <a:t>Vatandaşın sürece dahil olması akıllı şehir projelerinin başarısı açısından önemli olarak addedilmekte olup, akıllı şehir uygulamalarının amaçları arasında vatandaşın hayatının kolaylaştırılması ve hayat standartlarının iyileştirilmesi ilk sırada yer almıştır.</a:t>
            </a:r>
          </a:p>
          <a:p>
            <a:pPr marL="285750" indent="-285750">
              <a:buFont typeface="Arial" panose="020B0604020202020204" pitchFamily="34" charset="0"/>
              <a:buChar char="•"/>
            </a:pPr>
            <a:endParaRPr lang="tr-TR" sz="1400" b="0" dirty="0" smtClean="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6"/>
          <p:cNvSpPr>
            <a:spLocks noChangeArrowheads="1"/>
          </p:cNvSpPr>
          <p:nvPr/>
        </p:nvSpPr>
        <p:spPr bwMode="auto">
          <a:xfrm>
            <a:off x="2982452" y="4027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Dikdörtgen 4"/>
          <p:cNvSpPr/>
          <p:nvPr/>
        </p:nvSpPr>
        <p:spPr>
          <a:xfrm>
            <a:off x="152400" y="1232735"/>
            <a:ext cx="7408460" cy="382092"/>
          </a:xfrm>
          <a:prstGeom prst="rect">
            <a:avLst/>
          </a:prstGeom>
        </p:spPr>
        <p:txBody>
          <a:bodyPr wrap="square">
            <a:spAutoFit/>
          </a:bodyPr>
          <a:lstStyle/>
          <a:p>
            <a:pPr lvl="3">
              <a:lnSpc>
                <a:spcPct val="150000"/>
              </a:lnSpc>
              <a:spcBef>
                <a:spcPts val="600"/>
              </a:spcBef>
              <a:spcAft>
                <a:spcPts val="600"/>
              </a:spcAft>
            </a:pPr>
            <a:endParaRPr lang="tr-TR"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2822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269166" y="493227"/>
            <a:ext cx="7751928" cy="5220956"/>
          </a:xfrm>
        </p:spPr>
        <p:txBody>
          <a:bodyPr>
            <a:noAutofit/>
          </a:bodyPr>
          <a:lstStyle/>
          <a:p>
            <a:r>
              <a:rPr lang="en-GB" b="1" dirty="0" smtClean="0"/>
              <a:t>AKILLI ŞEH</a:t>
            </a:r>
            <a:r>
              <a:rPr lang="tr-TR" b="1" dirty="0" smtClean="0"/>
              <a:t>İ</a:t>
            </a:r>
            <a:r>
              <a:rPr lang="en-GB" b="1" dirty="0" smtClean="0"/>
              <a:t>R YÖNET</a:t>
            </a:r>
            <a:r>
              <a:rPr lang="tr-TR" b="1" dirty="0" smtClean="0"/>
              <a:t>İ</a:t>
            </a:r>
            <a:r>
              <a:rPr lang="en-GB" b="1" dirty="0" smtClean="0"/>
              <a:t>Ş</a:t>
            </a:r>
            <a:r>
              <a:rPr lang="tr-TR" b="1" dirty="0" smtClean="0"/>
              <a:t>İMİ</a:t>
            </a:r>
            <a:r>
              <a:rPr lang="en-GB" b="1" dirty="0" smtClean="0"/>
              <a:t>NDEK</a:t>
            </a:r>
            <a:r>
              <a:rPr lang="tr-TR" b="1" dirty="0" smtClean="0"/>
              <a:t>İ</a:t>
            </a:r>
            <a:r>
              <a:rPr lang="en-GB" b="1" dirty="0" smtClean="0"/>
              <a:t> UYGULAMA ZORLUKLARI </a:t>
            </a:r>
            <a:r>
              <a:rPr lang="tr-TR" b="1" dirty="0" smtClean="0"/>
              <a:t>- 2</a:t>
            </a:r>
            <a:endParaRPr lang="tr-TR" dirty="0" smtClean="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16"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6"/>
          <p:cNvSpPr>
            <a:spLocks noChangeArrowheads="1"/>
          </p:cNvSpPr>
          <p:nvPr/>
        </p:nvSpPr>
        <p:spPr bwMode="auto">
          <a:xfrm>
            <a:off x="2982452" y="4027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Dikdörtgen 4"/>
          <p:cNvSpPr/>
          <p:nvPr/>
        </p:nvSpPr>
        <p:spPr>
          <a:xfrm>
            <a:off x="152400" y="1232735"/>
            <a:ext cx="7408460" cy="382092"/>
          </a:xfrm>
          <a:prstGeom prst="rect">
            <a:avLst/>
          </a:prstGeom>
        </p:spPr>
        <p:txBody>
          <a:bodyPr wrap="square">
            <a:spAutoFit/>
          </a:bodyPr>
          <a:lstStyle/>
          <a:p>
            <a:pPr lvl="3">
              <a:lnSpc>
                <a:spcPct val="150000"/>
              </a:lnSpc>
              <a:spcBef>
                <a:spcPts val="600"/>
              </a:spcBef>
              <a:spcAft>
                <a:spcPts val="600"/>
              </a:spcAft>
            </a:pPr>
            <a:endParaRPr lang="tr-TR" sz="1400" dirty="0">
              <a:effectLst/>
              <a:ea typeface="Calibri" panose="020F0502020204030204" pitchFamily="34" charset="0"/>
              <a:cs typeface="Times New Roman" panose="02020603050405020304" pitchFamily="18" charset="0"/>
            </a:endParaRPr>
          </a:p>
        </p:txBody>
      </p:sp>
      <p:sp>
        <p:nvSpPr>
          <p:cNvPr id="6" name="Dikdörtgen 5"/>
          <p:cNvSpPr/>
          <p:nvPr/>
        </p:nvSpPr>
        <p:spPr>
          <a:xfrm>
            <a:off x="137933" y="732877"/>
            <a:ext cx="8014394" cy="5909310"/>
          </a:xfrm>
          <a:prstGeom prst="rect">
            <a:avLst/>
          </a:prstGeom>
        </p:spPr>
        <p:txBody>
          <a:bodyPr wrap="square">
            <a:spAutoFit/>
          </a:bodyPr>
          <a:lstStyle/>
          <a:p>
            <a:pPr marL="342900" lvl="0" indent="-342900">
              <a:lnSpc>
                <a:spcPct val="150000"/>
              </a:lnSpc>
              <a:spcBef>
                <a:spcPts val="600"/>
              </a:spcBef>
              <a:spcAft>
                <a:spcPts val="0"/>
              </a:spcAft>
              <a:buFont typeface="Symbol" panose="05050102010706020507" pitchFamily="18" charset="2"/>
              <a:buChar char=""/>
            </a:pPr>
            <a:r>
              <a:rPr lang="tr-TR" sz="1400" dirty="0">
                <a:solidFill>
                  <a:srgbClr val="000000"/>
                </a:solidFill>
                <a:ea typeface="Times New Roman" panose="02020603050405020304" pitchFamily="18" charset="0"/>
                <a:cs typeface="Times New Roman" panose="02020603050405020304" pitchFamily="18" charset="0"/>
              </a:rPr>
              <a:t>Mevcut akıllı şehir uygulamalarının beklenildiği ölçüde bulut bilişim ve büyük veri analitiğinden faydalanmadıkları gözlemlenmiştir. Mobil uygulamalar ise oldukça yaygın olarak kullanılmaktadır.</a:t>
            </a:r>
            <a:endParaRPr lang="tr-TR" sz="1400" dirty="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tr-TR" sz="1400" dirty="0">
                <a:solidFill>
                  <a:srgbClr val="000000"/>
                </a:solidFill>
                <a:ea typeface="Times New Roman" panose="02020603050405020304" pitchFamily="18" charset="0"/>
                <a:cs typeface="Times New Roman" panose="02020603050405020304" pitchFamily="18" charset="0"/>
              </a:rPr>
              <a:t>Akıllı şehir uygulamalarında Coğrafi Bilgi Sistemi (CBS) altyapısı bir yandan söz konusu projelerin başarısı açısından en önemli unsurlar arasında yer alırken, diğer yandan da bu projelerin gerçekleştirilmesi esnasındaki en önemli engellerden birisi olarak değerlendirilmektedir.</a:t>
            </a:r>
            <a:endParaRPr lang="tr-TR" sz="1400" dirty="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tr-TR" sz="1400" dirty="0">
                <a:solidFill>
                  <a:srgbClr val="000000"/>
                </a:solidFill>
                <a:ea typeface="Times New Roman" panose="02020603050405020304" pitchFamily="18" charset="0"/>
                <a:cs typeface="Times New Roman" panose="02020603050405020304" pitchFamily="18" charset="0"/>
              </a:rPr>
              <a:t>Akıllı kart veya akıllı cihaz uygulamaları ile ödemeler, araştırmaya katılanların dörtte biri tarafından kullanılmakta olup, uygulamalar çoğunlukla ulaşım alanındadır.</a:t>
            </a:r>
            <a:endParaRPr lang="tr-TR" sz="1400" dirty="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tr-TR" sz="1400" dirty="0">
                <a:solidFill>
                  <a:srgbClr val="000000"/>
                </a:solidFill>
                <a:ea typeface="Times New Roman" panose="02020603050405020304" pitchFamily="18" charset="0"/>
                <a:cs typeface="Times New Roman" panose="02020603050405020304" pitchFamily="18" charset="0"/>
              </a:rPr>
              <a:t>Çalışmaya katılanların yaklaşık %90’ı akıllı şehir uygulamasının ürettiği yerel verilerin, bilgi güvenliği ve mahremiyet ilkeleri dikkate alınarak, BİT destekli, yenilikçi çözümler kazandırılması için kullanıma açılmasını faydalı bulmuşlardır.</a:t>
            </a:r>
            <a:endParaRPr lang="tr-TR" sz="1400" dirty="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tr-TR" sz="1400" dirty="0">
                <a:solidFill>
                  <a:srgbClr val="000000"/>
                </a:solidFill>
                <a:ea typeface="Times New Roman" panose="02020603050405020304" pitchFamily="18" charset="0"/>
                <a:cs typeface="Times New Roman" panose="02020603050405020304" pitchFamily="18" charset="0"/>
              </a:rPr>
              <a:t>Çalışmaya katılan her üç büyükşehir belediyesinden ikisi ulaşım konusunda akıllı uygulamalar planlıyor, daha sonra sırasıyla enerji ve su alanlarında planlı yatırımlar öne çıkmaktadır.</a:t>
            </a:r>
            <a:endParaRPr lang="tr-TR" sz="1400" dirty="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tr-TR" sz="1400" dirty="0">
                <a:solidFill>
                  <a:srgbClr val="000000"/>
                </a:solidFill>
                <a:ea typeface="Times New Roman" panose="02020603050405020304" pitchFamily="18" charset="0"/>
                <a:cs typeface="Times New Roman" panose="02020603050405020304" pitchFamily="18" charset="0"/>
              </a:rPr>
              <a:t>Ulaşım alanında en çok görülen akıllı uygulamalar; trafik izleme sistemleri, elektronik ödeme sistemleri ve akıllı duraklardır.</a:t>
            </a:r>
            <a:endParaRPr lang="tr-TR" sz="1400" dirty="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tr-TR" sz="1400" dirty="0">
                <a:solidFill>
                  <a:srgbClr val="000000"/>
                </a:solidFill>
                <a:ea typeface="Times New Roman" panose="02020603050405020304" pitchFamily="18" charset="0"/>
                <a:cs typeface="Times New Roman" panose="02020603050405020304" pitchFamily="18" charset="0"/>
              </a:rPr>
              <a:t>Enerji alanındaki en yaygın akıllı uygulamalar akıllı sokak aydınlatması sistemleridir; daha sonra elektrik dağıtımı, akıllı şebekeler ve akıllı elektrik sayaçları gelmektedir.</a:t>
            </a:r>
            <a:endParaRPr lang="tr-TR" sz="1400" dirty="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tr-TR" sz="1400" dirty="0">
                <a:solidFill>
                  <a:srgbClr val="000000"/>
                </a:solidFill>
                <a:ea typeface="Times New Roman" panose="02020603050405020304" pitchFamily="18" charset="0"/>
                <a:cs typeface="Times New Roman" panose="02020603050405020304" pitchFamily="18" charset="0"/>
              </a:rPr>
              <a:t>Su alanındaki akıllı uygulamalarda en başta elektronik ödeme sistemleri yer alıyor, akıllı su sayaçları ve talep yönetimi ile otomatik su kalitesi izleme bunu takip etmektedir.</a:t>
            </a:r>
            <a:endParaRPr lang="tr-TR"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0963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750923" y="3572648"/>
            <a:ext cx="3642154" cy="369332"/>
          </a:xfrm>
          <a:prstGeom prst="rect">
            <a:avLst/>
          </a:prstGeom>
          <a:noFill/>
        </p:spPr>
        <p:txBody>
          <a:bodyPr wrap="square" rtlCol="0">
            <a:spAutoFit/>
          </a:bodyPr>
          <a:lstStyle/>
          <a:p>
            <a:pPr algn="ctr"/>
            <a:r>
              <a:rPr lang="tr-TR" dirty="0">
                <a:solidFill>
                  <a:schemeClr val="bg1"/>
                </a:solidFill>
              </a:rPr>
              <a:t>Teşekkürler…</a:t>
            </a:r>
          </a:p>
        </p:txBody>
      </p:sp>
      <p:pic>
        <p:nvPicPr>
          <p:cNvPr id="5" name="Resim 4" descr="açık hava, dağ, şehir, tepe içeren bir resim&#10;&#10;Açıklama otomatik olarak oluşturuldu">
            <a:extLst>
              <a:ext uri="{FF2B5EF4-FFF2-40B4-BE49-F238E27FC236}">
                <a16:creationId xmlns="" xmlns:a16="http://schemas.microsoft.com/office/drawing/2014/main" id="{A386DC9A-6F26-4835-99EE-9E7325E333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0563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566737" y="753448"/>
            <a:ext cx="4319162" cy="748408"/>
          </a:xfrm>
        </p:spPr>
        <p:txBody>
          <a:bodyPr>
            <a:normAutofit/>
          </a:bodyPr>
          <a:lstStyle/>
          <a:p>
            <a:r>
              <a:rPr lang="tr-TR" dirty="0" smtClean="0"/>
              <a:t>YÖNETİŞİMİN TEMEL İLKELERİ -1</a:t>
            </a:r>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47295" y="1127652"/>
            <a:ext cx="7582054" cy="3862387"/>
          </a:xfrm>
        </p:spPr>
        <p:txBody>
          <a:bodyPr>
            <a:noAutofit/>
          </a:bodyPr>
          <a:lstStyle/>
          <a:p>
            <a:pPr marL="285750" indent="-285750">
              <a:buFont typeface="Arial" panose="020B0604020202020204" pitchFamily="34" charset="0"/>
              <a:buChar char="•"/>
            </a:pPr>
            <a:r>
              <a:rPr lang="en-GB" sz="1400" b="1" dirty="0" err="1" smtClean="0"/>
              <a:t>Yalın</a:t>
            </a:r>
            <a:r>
              <a:rPr lang="en-GB" sz="1400" b="1" dirty="0" smtClean="0"/>
              <a:t> </a:t>
            </a:r>
            <a:r>
              <a:rPr lang="en-GB" sz="1400" b="1" dirty="0" err="1"/>
              <a:t>Yönetim</a:t>
            </a:r>
            <a:r>
              <a:rPr lang="en-GB" sz="1400" dirty="0"/>
              <a:t> </a:t>
            </a:r>
            <a:endParaRPr lang="tr-TR" sz="1400" dirty="0"/>
          </a:p>
          <a:p>
            <a:r>
              <a:rPr lang="en-GB" sz="1400" dirty="0" err="1"/>
              <a:t>Karar</a:t>
            </a:r>
            <a:r>
              <a:rPr lang="en-GB" sz="1400" dirty="0"/>
              <a:t> alma </a:t>
            </a:r>
            <a:r>
              <a:rPr lang="en-GB" sz="1400" dirty="0" err="1"/>
              <a:t>sürecinin</a:t>
            </a:r>
            <a:r>
              <a:rPr lang="en-GB" sz="1400" dirty="0"/>
              <a:t> </a:t>
            </a:r>
            <a:r>
              <a:rPr lang="en-GB" sz="1400" dirty="0" err="1"/>
              <a:t>tüm</a:t>
            </a:r>
            <a:r>
              <a:rPr lang="en-GB" sz="1400" dirty="0"/>
              <a:t> </a:t>
            </a:r>
            <a:r>
              <a:rPr lang="en-GB" sz="1400" dirty="0" err="1"/>
              <a:t>evrelerinde</a:t>
            </a:r>
            <a:r>
              <a:rPr lang="en-GB" sz="1400" dirty="0"/>
              <a:t>, </a:t>
            </a:r>
            <a:r>
              <a:rPr lang="en-GB" sz="1400" dirty="0" err="1"/>
              <a:t>uygulamada</a:t>
            </a:r>
            <a:r>
              <a:rPr lang="en-GB" sz="1400" dirty="0"/>
              <a:t>, </a:t>
            </a:r>
            <a:r>
              <a:rPr lang="en-GB" sz="1400" dirty="0" err="1"/>
              <a:t>uygulama</a:t>
            </a:r>
            <a:r>
              <a:rPr lang="en-GB" sz="1400" dirty="0"/>
              <a:t> </a:t>
            </a:r>
            <a:r>
              <a:rPr lang="en-GB" sz="1400" dirty="0" err="1"/>
              <a:t>sonuçlarının</a:t>
            </a:r>
            <a:r>
              <a:rPr lang="en-GB" sz="1400" dirty="0"/>
              <a:t> </a:t>
            </a:r>
            <a:r>
              <a:rPr lang="en-GB" sz="1400" dirty="0" err="1"/>
              <a:t>değerlendirilmesinde</a:t>
            </a:r>
            <a:r>
              <a:rPr lang="en-GB" sz="1400" dirty="0"/>
              <a:t> </a:t>
            </a:r>
            <a:r>
              <a:rPr lang="en-GB" sz="1400" dirty="0" err="1"/>
              <a:t>tüm</a:t>
            </a:r>
            <a:r>
              <a:rPr lang="en-GB" sz="1400" dirty="0"/>
              <a:t> </a:t>
            </a:r>
            <a:r>
              <a:rPr lang="en-GB" sz="1400" dirty="0" err="1"/>
              <a:t>karardan</a:t>
            </a:r>
            <a:r>
              <a:rPr lang="en-GB" sz="1400" dirty="0"/>
              <a:t> </a:t>
            </a:r>
            <a:r>
              <a:rPr lang="en-GB" sz="1400" dirty="0" err="1"/>
              <a:t>etkilenen</a:t>
            </a:r>
            <a:r>
              <a:rPr lang="en-GB" sz="1400" dirty="0"/>
              <a:t> </a:t>
            </a:r>
            <a:r>
              <a:rPr lang="en-GB" sz="1400" dirty="0" err="1"/>
              <a:t>herkese</a:t>
            </a:r>
            <a:r>
              <a:rPr lang="en-GB" sz="1400" dirty="0"/>
              <a:t> </a:t>
            </a:r>
            <a:r>
              <a:rPr lang="en-GB" sz="1400" dirty="0" err="1"/>
              <a:t>açık</a:t>
            </a:r>
            <a:r>
              <a:rPr lang="en-GB" sz="1400" dirty="0"/>
              <a:t>, net </a:t>
            </a:r>
            <a:r>
              <a:rPr lang="en-GB" sz="1400" dirty="0" err="1"/>
              <a:t>ve</a:t>
            </a:r>
            <a:r>
              <a:rPr lang="en-GB" sz="1400" dirty="0"/>
              <a:t> </a:t>
            </a:r>
            <a:r>
              <a:rPr lang="en-GB" sz="1400" dirty="0" err="1"/>
              <a:t>anlaşılabilir</a:t>
            </a:r>
            <a:r>
              <a:rPr lang="en-GB" sz="1400" dirty="0"/>
              <a:t> </a:t>
            </a:r>
            <a:r>
              <a:rPr lang="en-GB" sz="1400" dirty="0" err="1"/>
              <a:t>bir</a:t>
            </a:r>
            <a:r>
              <a:rPr lang="en-GB" sz="1400" dirty="0"/>
              <a:t> </a:t>
            </a:r>
            <a:r>
              <a:rPr lang="en-GB" sz="1400" dirty="0" err="1"/>
              <a:t>dille</a:t>
            </a:r>
            <a:r>
              <a:rPr lang="en-GB" sz="1400" dirty="0"/>
              <a:t> </a:t>
            </a:r>
            <a:r>
              <a:rPr lang="en-GB" sz="1400" dirty="0" err="1"/>
              <a:t>anlatılması</a:t>
            </a:r>
            <a:r>
              <a:rPr lang="en-GB" sz="1400" dirty="0"/>
              <a:t>; </a:t>
            </a:r>
            <a:r>
              <a:rPr lang="en-GB" sz="1400" dirty="0" err="1"/>
              <a:t>yasa</a:t>
            </a:r>
            <a:r>
              <a:rPr lang="en-GB" sz="1400" dirty="0"/>
              <a:t> </a:t>
            </a:r>
            <a:r>
              <a:rPr lang="en-GB" sz="1400" dirty="0" err="1"/>
              <a:t>ve</a:t>
            </a:r>
            <a:r>
              <a:rPr lang="en-GB" sz="1400" dirty="0"/>
              <a:t> </a:t>
            </a:r>
            <a:r>
              <a:rPr lang="en-GB" sz="1400" dirty="0" err="1"/>
              <a:t>yönetmelik</a:t>
            </a:r>
            <a:r>
              <a:rPr lang="en-GB" sz="1400" dirty="0"/>
              <a:t> </a:t>
            </a:r>
            <a:r>
              <a:rPr lang="en-GB" sz="1400" dirty="0" err="1"/>
              <a:t>değişimlerinin</a:t>
            </a:r>
            <a:r>
              <a:rPr lang="en-GB" sz="1400" dirty="0"/>
              <a:t>, </a:t>
            </a:r>
            <a:r>
              <a:rPr lang="en-GB" sz="1400" dirty="0" err="1"/>
              <a:t>yasal</a:t>
            </a:r>
            <a:r>
              <a:rPr lang="en-GB" sz="1400" dirty="0"/>
              <a:t> </a:t>
            </a:r>
            <a:r>
              <a:rPr lang="en-GB" sz="1400" dirty="0" err="1"/>
              <a:t>ve</a:t>
            </a:r>
            <a:r>
              <a:rPr lang="en-GB" sz="1400" dirty="0"/>
              <a:t> </a:t>
            </a:r>
            <a:r>
              <a:rPr lang="en-GB" sz="1400" dirty="0" err="1"/>
              <a:t>yönetsel</a:t>
            </a:r>
            <a:r>
              <a:rPr lang="en-GB" sz="1400" dirty="0"/>
              <a:t> </a:t>
            </a:r>
            <a:r>
              <a:rPr lang="en-GB" sz="1400" dirty="0" err="1"/>
              <a:t>hak</a:t>
            </a:r>
            <a:r>
              <a:rPr lang="en-GB" sz="1400" dirty="0"/>
              <a:t> </a:t>
            </a:r>
            <a:r>
              <a:rPr lang="en-GB" sz="1400" dirty="0" err="1"/>
              <a:t>arama</a:t>
            </a:r>
            <a:r>
              <a:rPr lang="en-GB" sz="1400" dirty="0"/>
              <a:t> </a:t>
            </a:r>
            <a:r>
              <a:rPr lang="en-GB" sz="1400" dirty="0" err="1"/>
              <a:t>süreçlerinin</a:t>
            </a:r>
            <a:r>
              <a:rPr lang="en-GB" sz="1400" dirty="0"/>
              <a:t> </a:t>
            </a:r>
            <a:r>
              <a:rPr lang="en-GB" sz="1400" dirty="0" err="1"/>
              <a:t>belirgin</a:t>
            </a:r>
            <a:r>
              <a:rPr lang="en-GB" sz="1400" dirty="0"/>
              <a:t>, </a:t>
            </a:r>
            <a:r>
              <a:rPr lang="en-GB" sz="1400" dirty="0" err="1"/>
              <a:t>öngörülebilir</a:t>
            </a:r>
            <a:r>
              <a:rPr lang="en-GB" sz="1400" dirty="0"/>
              <a:t>, </a:t>
            </a:r>
            <a:r>
              <a:rPr lang="en-GB" sz="1400" dirty="0" err="1"/>
              <a:t>tutarlı</a:t>
            </a:r>
            <a:r>
              <a:rPr lang="en-GB" sz="1400" dirty="0"/>
              <a:t> </a:t>
            </a:r>
            <a:r>
              <a:rPr lang="en-GB" sz="1400" dirty="0" err="1"/>
              <a:t>ve</a:t>
            </a:r>
            <a:r>
              <a:rPr lang="en-GB" sz="1400" dirty="0"/>
              <a:t> </a:t>
            </a:r>
            <a:r>
              <a:rPr lang="en-GB" sz="1400" dirty="0" err="1"/>
              <a:t>istikrarlı</a:t>
            </a:r>
            <a:r>
              <a:rPr lang="en-GB" sz="1400" dirty="0"/>
              <a:t> </a:t>
            </a:r>
            <a:r>
              <a:rPr lang="en-GB" sz="1400" dirty="0" err="1"/>
              <a:t>bir</a:t>
            </a:r>
            <a:r>
              <a:rPr lang="en-GB" sz="1400" dirty="0"/>
              <a:t> </a:t>
            </a:r>
            <a:r>
              <a:rPr lang="en-GB" sz="1400" dirty="0" err="1"/>
              <a:t>içeriğe</a:t>
            </a:r>
            <a:r>
              <a:rPr lang="en-GB" sz="1400" dirty="0"/>
              <a:t> </a:t>
            </a:r>
            <a:r>
              <a:rPr lang="en-GB" sz="1400" dirty="0" err="1"/>
              <a:t>sahip</a:t>
            </a:r>
            <a:r>
              <a:rPr lang="en-GB" sz="1400" dirty="0"/>
              <a:t> </a:t>
            </a:r>
            <a:r>
              <a:rPr lang="en-GB" sz="1400" dirty="0" err="1"/>
              <a:t>olması</a:t>
            </a:r>
            <a:r>
              <a:rPr lang="en-GB" sz="1400" dirty="0"/>
              <a:t> </a:t>
            </a:r>
            <a:r>
              <a:rPr lang="en-GB" sz="1400" dirty="0" err="1"/>
              <a:t>saydamlığın</a:t>
            </a:r>
            <a:r>
              <a:rPr lang="en-GB" sz="1400" dirty="0"/>
              <a:t>, </a:t>
            </a:r>
            <a:r>
              <a:rPr lang="en-GB" sz="1400" dirty="0" err="1"/>
              <a:t>dolayısıyla</a:t>
            </a:r>
            <a:r>
              <a:rPr lang="en-GB" sz="1400" dirty="0"/>
              <a:t> </a:t>
            </a:r>
            <a:r>
              <a:rPr lang="en-GB" sz="1400" dirty="0" err="1"/>
              <a:t>etkin</a:t>
            </a:r>
            <a:r>
              <a:rPr lang="en-GB" sz="1400" dirty="0"/>
              <a:t> </a:t>
            </a:r>
            <a:r>
              <a:rPr lang="en-GB" sz="1400" dirty="0" err="1"/>
              <a:t>Kamu</a:t>
            </a:r>
            <a:r>
              <a:rPr lang="en-GB" sz="1400" dirty="0"/>
              <a:t> </a:t>
            </a:r>
            <a:r>
              <a:rPr lang="en-GB" sz="1400" dirty="0" err="1"/>
              <a:t>işleyişinin</a:t>
            </a:r>
            <a:r>
              <a:rPr lang="en-GB" sz="1400" dirty="0"/>
              <a:t> </a:t>
            </a:r>
            <a:r>
              <a:rPr lang="en-GB" sz="1400" dirty="0" err="1"/>
              <a:t>temellerini</a:t>
            </a:r>
            <a:r>
              <a:rPr lang="en-GB" sz="1400" dirty="0"/>
              <a:t> </a:t>
            </a:r>
            <a:r>
              <a:rPr lang="en-GB" sz="1400" dirty="0" err="1"/>
              <a:t>oluşturur</a:t>
            </a:r>
            <a:r>
              <a:rPr lang="en-GB" sz="1400" dirty="0"/>
              <a:t> (</a:t>
            </a:r>
            <a:r>
              <a:rPr lang="en-GB" sz="1400" dirty="0" err="1"/>
              <a:t>Nohutçu</a:t>
            </a:r>
            <a:r>
              <a:rPr lang="en-GB" sz="1400" dirty="0"/>
              <a:t>, 2018).</a:t>
            </a:r>
            <a:endParaRPr lang="tr-TR" sz="1400" dirty="0"/>
          </a:p>
          <a:p>
            <a:pPr marL="285750" indent="-285750">
              <a:buFont typeface="Arial" panose="020B0604020202020204" pitchFamily="34" charset="0"/>
              <a:buChar char="•"/>
            </a:pPr>
            <a:r>
              <a:rPr lang="en-GB" sz="1400" dirty="0"/>
              <a:t> </a:t>
            </a:r>
            <a:r>
              <a:rPr lang="en-GB" sz="1400" b="1" dirty="0" err="1" smtClean="0"/>
              <a:t>Hesaplaşabilirlik</a:t>
            </a:r>
            <a:r>
              <a:rPr lang="en-GB" sz="1400" dirty="0" smtClean="0"/>
              <a:t> </a:t>
            </a:r>
            <a:endParaRPr lang="tr-TR" sz="1400" dirty="0"/>
          </a:p>
          <a:p>
            <a:r>
              <a:rPr lang="en-GB" sz="1400" dirty="0" err="1"/>
              <a:t>Yönetişim</a:t>
            </a:r>
            <a:r>
              <a:rPr lang="en-GB" sz="1400" dirty="0"/>
              <a:t> </a:t>
            </a:r>
            <a:r>
              <a:rPr lang="en-GB" sz="1400" dirty="0" err="1"/>
              <a:t>karar</a:t>
            </a:r>
            <a:r>
              <a:rPr lang="en-GB" sz="1400" dirty="0"/>
              <a:t> </a:t>
            </a:r>
            <a:r>
              <a:rPr lang="en-GB" sz="1400" dirty="0" err="1"/>
              <a:t>ve</a:t>
            </a:r>
            <a:r>
              <a:rPr lang="en-GB" sz="1400" dirty="0"/>
              <a:t> </a:t>
            </a:r>
            <a:r>
              <a:rPr lang="en-GB" sz="1400" dirty="0" err="1"/>
              <a:t>uygulamalara</a:t>
            </a:r>
            <a:r>
              <a:rPr lang="en-GB" sz="1400" dirty="0"/>
              <a:t> </a:t>
            </a:r>
            <a:r>
              <a:rPr lang="en-GB" sz="1400" dirty="0" err="1"/>
              <a:t>katılacak</a:t>
            </a:r>
            <a:r>
              <a:rPr lang="en-GB" sz="1400" dirty="0"/>
              <a:t> </a:t>
            </a:r>
            <a:r>
              <a:rPr lang="en-GB" sz="1400" dirty="0" err="1"/>
              <a:t>aktörlere</a:t>
            </a:r>
            <a:r>
              <a:rPr lang="en-GB" sz="1400" dirty="0"/>
              <a:t> </a:t>
            </a:r>
            <a:r>
              <a:rPr lang="en-GB" sz="1400" dirty="0" err="1"/>
              <a:t>yetki</a:t>
            </a:r>
            <a:r>
              <a:rPr lang="en-GB" sz="1400" dirty="0"/>
              <a:t> </a:t>
            </a:r>
            <a:r>
              <a:rPr lang="en-GB" sz="1400" dirty="0" err="1"/>
              <a:t>ve</a:t>
            </a:r>
            <a:r>
              <a:rPr lang="en-GB" sz="1400" dirty="0"/>
              <a:t> </a:t>
            </a:r>
            <a:r>
              <a:rPr lang="en-GB" sz="1400" dirty="0" err="1"/>
              <a:t>kaynakların</a:t>
            </a:r>
            <a:r>
              <a:rPr lang="en-GB" sz="1400" dirty="0"/>
              <a:t> </a:t>
            </a:r>
            <a:r>
              <a:rPr lang="en-GB" sz="1400" dirty="0" err="1"/>
              <a:t>paylaşımı</a:t>
            </a:r>
            <a:r>
              <a:rPr lang="en-GB" sz="1400" dirty="0"/>
              <a:t> </a:t>
            </a:r>
            <a:r>
              <a:rPr lang="en-GB" sz="1400" dirty="0" err="1"/>
              <a:t>kadar</a:t>
            </a:r>
            <a:r>
              <a:rPr lang="en-GB" sz="1400" dirty="0"/>
              <a:t> </a:t>
            </a:r>
            <a:r>
              <a:rPr lang="en-GB" sz="1400" dirty="0" err="1"/>
              <a:t>bu</a:t>
            </a:r>
            <a:r>
              <a:rPr lang="en-GB" sz="1400" dirty="0"/>
              <a:t> </a:t>
            </a:r>
            <a:r>
              <a:rPr lang="en-GB" sz="1400" dirty="0" err="1"/>
              <a:t>yetkilerle</a:t>
            </a:r>
            <a:r>
              <a:rPr lang="en-GB" sz="1400" dirty="0"/>
              <a:t> </a:t>
            </a:r>
            <a:r>
              <a:rPr lang="en-GB" sz="1400" dirty="0" err="1"/>
              <a:t>ilgili</a:t>
            </a:r>
            <a:r>
              <a:rPr lang="en-GB" sz="1400" dirty="0"/>
              <a:t> </a:t>
            </a:r>
            <a:r>
              <a:rPr lang="en-GB" sz="1400" dirty="0" err="1"/>
              <a:t>sorumlulukların</a:t>
            </a:r>
            <a:r>
              <a:rPr lang="en-GB" sz="1400" dirty="0"/>
              <a:t> da </a:t>
            </a:r>
            <a:r>
              <a:rPr lang="en-GB" sz="1400" dirty="0" err="1"/>
              <a:t>devrini</a:t>
            </a:r>
            <a:r>
              <a:rPr lang="en-GB" sz="1400" dirty="0"/>
              <a:t> </a:t>
            </a:r>
            <a:r>
              <a:rPr lang="en-GB" sz="1400" dirty="0" err="1"/>
              <a:t>öngörmektedir</a:t>
            </a:r>
            <a:r>
              <a:rPr lang="en-GB" sz="1400" dirty="0"/>
              <a:t>. </a:t>
            </a:r>
            <a:r>
              <a:rPr lang="en-GB" sz="1400" dirty="0" err="1"/>
              <a:t>Özellikle</a:t>
            </a:r>
            <a:r>
              <a:rPr lang="en-GB" sz="1400" dirty="0"/>
              <a:t> </a:t>
            </a:r>
            <a:r>
              <a:rPr lang="en-GB" sz="1400" dirty="0" err="1"/>
              <a:t>uygulamaların</a:t>
            </a:r>
            <a:r>
              <a:rPr lang="en-GB" sz="1400" dirty="0"/>
              <a:t> </a:t>
            </a:r>
            <a:r>
              <a:rPr lang="en-GB" sz="1400" dirty="0" err="1"/>
              <a:t>içerik</a:t>
            </a:r>
            <a:r>
              <a:rPr lang="en-GB" sz="1400" dirty="0"/>
              <a:t> </a:t>
            </a:r>
            <a:r>
              <a:rPr lang="en-GB" sz="1400" dirty="0" err="1"/>
              <a:t>ve</a:t>
            </a:r>
            <a:r>
              <a:rPr lang="en-GB" sz="1400" dirty="0"/>
              <a:t> </a:t>
            </a:r>
            <a:r>
              <a:rPr lang="en-GB" sz="1400" dirty="0" err="1"/>
              <a:t>sonuçlarının</a:t>
            </a:r>
            <a:r>
              <a:rPr lang="en-GB" sz="1400" dirty="0"/>
              <a:t> </a:t>
            </a:r>
            <a:r>
              <a:rPr lang="en-GB" sz="1400" dirty="0" err="1"/>
              <a:t>değerlendirilmesinde</a:t>
            </a:r>
            <a:r>
              <a:rPr lang="en-GB" sz="1400" dirty="0"/>
              <a:t> </a:t>
            </a:r>
            <a:r>
              <a:rPr lang="en-GB" sz="1400" dirty="0" err="1"/>
              <a:t>merkezi</a:t>
            </a:r>
            <a:r>
              <a:rPr lang="en-GB" sz="1400" dirty="0"/>
              <a:t> </a:t>
            </a:r>
            <a:r>
              <a:rPr lang="en-GB" sz="1400" dirty="0" err="1"/>
              <a:t>ve</a:t>
            </a:r>
            <a:r>
              <a:rPr lang="en-GB" sz="1400" dirty="0"/>
              <a:t> </a:t>
            </a:r>
            <a:r>
              <a:rPr lang="en-GB" sz="1400" dirty="0" err="1"/>
              <a:t>yerel</a:t>
            </a:r>
            <a:r>
              <a:rPr lang="en-GB" sz="1400" dirty="0"/>
              <a:t> </a:t>
            </a:r>
            <a:r>
              <a:rPr lang="en-GB" sz="1400" dirty="0" err="1"/>
              <a:t>yönetim</a:t>
            </a:r>
            <a:r>
              <a:rPr lang="en-GB" sz="1400" dirty="0"/>
              <a:t> </a:t>
            </a:r>
            <a:r>
              <a:rPr lang="en-GB" sz="1400" dirty="0" err="1"/>
              <a:t>kademeleri</a:t>
            </a:r>
            <a:r>
              <a:rPr lang="en-GB" sz="1400" dirty="0"/>
              <a:t> </a:t>
            </a:r>
            <a:r>
              <a:rPr lang="en-GB" sz="1400" dirty="0" err="1"/>
              <a:t>ya</a:t>
            </a:r>
            <a:r>
              <a:rPr lang="en-GB" sz="1400" dirty="0"/>
              <a:t> da </a:t>
            </a:r>
            <a:r>
              <a:rPr lang="en-GB" sz="1400" dirty="0" err="1"/>
              <a:t>ilgili</a:t>
            </a:r>
            <a:r>
              <a:rPr lang="en-GB" sz="1400" dirty="0"/>
              <a:t> </a:t>
            </a:r>
            <a:r>
              <a:rPr lang="en-GB" sz="1400" dirty="0" err="1"/>
              <a:t>sivil</a:t>
            </a:r>
            <a:r>
              <a:rPr lang="en-GB" sz="1400" dirty="0"/>
              <a:t> </a:t>
            </a:r>
            <a:r>
              <a:rPr lang="en-GB" sz="1400" dirty="0" err="1"/>
              <a:t>toplum</a:t>
            </a:r>
            <a:r>
              <a:rPr lang="en-GB" sz="1400" dirty="0"/>
              <a:t> </a:t>
            </a:r>
            <a:r>
              <a:rPr lang="en-GB" sz="1400" dirty="0" err="1"/>
              <a:t>kuruluşları</a:t>
            </a:r>
            <a:r>
              <a:rPr lang="en-GB" sz="1400" dirty="0"/>
              <a:t> </a:t>
            </a:r>
            <a:r>
              <a:rPr lang="en-GB" sz="1400" dirty="0" err="1"/>
              <a:t>karar</a:t>
            </a:r>
            <a:r>
              <a:rPr lang="en-GB" sz="1400" dirty="0"/>
              <a:t> </a:t>
            </a:r>
            <a:r>
              <a:rPr lang="en-GB" sz="1400" dirty="0" err="1"/>
              <a:t>ve</a:t>
            </a:r>
            <a:r>
              <a:rPr lang="en-GB" sz="1400" dirty="0"/>
              <a:t> </a:t>
            </a:r>
            <a:r>
              <a:rPr lang="en-GB" sz="1400" dirty="0" err="1"/>
              <a:t>uygulamalarının</a:t>
            </a:r>
            <a:r>
              <a:rPr lang="en-GB" sz="1400" dirty="0"/>
              <a:t> </a:t>
            </a:r>
            <a:r>
              <a:rPr lang="en-GB" sz="1400" dirty="0" err="1"/>
              <a:t>hesabını</a:t>
            </a:r>
            <a:r>
              <a:rPr lang="en-GB" sz="1400" dirty="0"/>
              <a:t> </a:t>
            </a:r>
            <a:r>
              <a:rPr lang="en-GB" sz="1400" dirty="0" err="1"/>
              <a:t>verebilmesi</a:t>
            </a:r>
            <a:r>
              <a:rPr lang="en-GB" sz="1400" dirty="0"/>
              <a:t>, </a:t>
            </a:r>
            <a:r>
              <a:rPr lang="en-GB" sz="1400" dirty="0" err="1"/>
              <a:t>kaynakları</a:t>
            </a:r>
            <a:r>
              <a:rPr lang="en-GB" sz="1400" dirty="0"/>
              <a:t> </a:t>
            </a:r>
            <a:r>
              <a:rPr lang="en-GB" sz="1400" dirty="0" err="1"/>
              <a:t>kullanım</a:t>
            </a:r>
            <a:r>
              <a:rPr lang="en-GB" sz="1400" dirty="0"/>
              <a:t> </a:t>
            </a:r>
            <a:r>
              <a:rPr lang="en-GB" sz="1400" dirty="0" err="1"/>
              <a:t>biçimlerinin</a:t>
            </a:r>
            <a:r>
              <a:rPr lang="en-GB" sz="1400" dirty="0"/>
              <a:t> </a:t>
            </a:r>
            <a:r>
              <a:rPr lang="en-GB" sz="1400" dirty="0" err="1"/>
              <a:t>belirgin</a:t>
            </a:r>
            <a:r>
              <a:rPr lang="en-GB" sz="1400" dirty="0"/>
              <a:t> </a:t>
            </a:r>
            <a:r>
              <a:rPr lang="en-GB" sz="1400" dirty="0" err="1"/>
              <a:t>olması</a:t>
            </a:r>
            <a:r>
              <a:rPr lang="en-GB" sz="1400" dirty="0"/>
              <a:t> </a:t>
            </a:r>
            <a:r>
              <a:rPr lang="en-GB" sz="1400" dirty="0" err="1"/>
              <a:t>ve</a:t>
            </a:r>
            <a:r>
              <a:rPr lang="en-GB" sz="1400" dirty="0"/>
              <a:t> </a:t>
            </a:r>
            <a:r>
              <a:rPr lang="en-GB" sz="1400" dirty="0" err="1"/>
              <a:t>yargı</a:t>
            </a:r>
            <a:r>
              <a:rPr lang="en-GB" sz="1400" dirty="0"/>
              <a:t> </a:t>
            </a:r>
            <a:r>
              <a:rPr lang="en-GB" sz="1400" dirty="0" err="1"/>
              <a:t>denetimine</a:t>
            </a:r>
            <a:r>
              <a:rPr lang="en-GB" sz="1400" dirty="0"/>
              <a:t> </a:t>
            </a:r>
            <a:r>
              <a:rPr lang="en-GB" sz="1400" dirty="0" err="1"/>
              <a:t>açık</a:t>
            </a:r>
            <a:r>
              <a:rPr lang="en-GB" sz="1400" dirty="0"/>
              <a:t> </a:t>
            </a:r>
            <a:r>
              <a:rPr lang="en-GB" sz="1400" dirty="0" err="1"/>
              <a:t>olmaları</a:t>
            </a:r>
            <a:r>
              <a:rPr lang="en-GB" sz="1400" dirty="0"/>
              <a:t> </a:t>
            </a:r>
            <a:r>
              <a:rPr lang="en-GB" sz="1400" dirty="0" err="1"/>
              <a:t>yönetimin</a:t>
            </a:r>
            <a:r>
              <a:rPr lang="en-GB" sz="1400" dirty="0"/>
              <a:t> </a:t>
            </a:r>
            <a:r>
              <a:rPr lang="en-GB" sz="1400" dirty="0" err="1"/>
              <a:t>etkinliği</a:t>
            </a:r>
            <a:r>
              <a:rPr lang="en-GB" sz="1400" dirty="0"/>
              <a:t> </a:t>
            </a:r>
            <a:r>
              <a:rPr lang="en-GB" sz="1400" dirty="0" err="1"/>
              <a:t>için</a:t>
            </a:r>
            <a:r>
              <a:rPr lang="en-GB" sz="1400" dirty="0"/>
              <a:t> </a:t>
            </a:r>
            <a:r>
              <a:rPr lang="en-GB" sz="1400" dirty="0" err="1"/>
              <a:t>zorunludur</a:t>
            </a:r>
            <a:r>
              <a:rPr lang="en-GB" sz="1400" dirty="0"/>
              <a:t> (</a:t>
            </a:r>
            <a:r>
              <a:rPr lang="en-GB" sz="1400" dirty="0" err="1"/>
              <a:t>Batal</a:t>
            </a:r>
            <a:r>
              <a:rPr lang="en-GB" sz="1400" dirty="0"/>
              <a:t>, 2010). </a:t>
            </a:r>
            <a:endParaRPr lang="tr-TR" sz="1400" dirty="0"/>
          </a:p>
          <a:p>
            <a:pPr marL="285750" indent="-285750">
              <a:buFont typeface="Arial" panose="020B0604020202020204" pitchFamily="34" charset="0"/>
              <a:buChar char="•"/>
            </a:pPr>
            <a:r>
              <a:rPr lang="en-GB" sz="1400" b="1" dirty="0" err="1"/>
              <a:t>Katılım</a:t>
            </a:r>
            <a:r>
              <a:rPr lang="en-GB" sz="1400" b="1" dirty="0"/>
              <a:t> </a:t>
            </a:r>
            <a:r>
              <a:rPr lang="en-GB" sz="1400" b="1" dirty="0" err="1"/>
              <a:t>Merkezi</a:t>
            </a:r>
            <a:r>
              <a:rPr lang="en-GB" sz="1400" dirty="0"/>
              <a:t> </a:t>
            </a:r>
            <a:endParaRPr lang="tr-TR" sz="1400" dirty="0"/>
          </a:p>
          <a:p>
            <a:r>
              <a:rPr lang="en-GB" sz="1400" dirty="0" err="1"/>
              <a:t>Yönetimin</a:t>
            </a:r>
            <a:r>
              <a:rPr lang="en-GB" sz="1400" dirty="0"/>
              <a:t> </a:t>
            </a:r>
            <a:r>
              <a:rPr lang="en-GB" sz="1400" dirty="0" err="1"/>
              <a:t>kaynak</a:t>
            </a:r>
            <a:r>
              <a:rPr lang="en-GB" sz="1400" dirty="0"/>
              <a:t> </a:t>
            </a:r>
            <a:r>
              <a:rPr lang="en-GB" sz="1400" dirty="0" err="1"/>
              <a:t>ve</a:t>
            </a:r>
            <a:r>
              <a:rPr lang="en-GB" sz="1400" dirty="0"/>
              <a:t> </a:t>
            </a:r>
            <a:r>
              <a:rPr lang="en-GB" sz="1400" dirty="0" err="1"/>
              <a:t>yetkilerini</a:t>
            </a:r>
            <a:r>
              <a:rPr lang="en-GB" sz="1400" dirty="0"/>
              <a:t> </a:t>
            </a:r>
            <a:r>
              <a:rPr lang="en-GB" sz="1400" dirty="0" err="1"/>
              <a:t>yerel</a:t>
            </a:r>
            <a:r>
              <a:rPr lang="en-GB" sz="1400" dirty="0"/>
              <a:t> </a:t>
            </a:r>
            <a:r>
              <a:rPr lang="en-GB" sz="1400" dirty="0" err="1"/>
              <a:t>yönetimler</a:t>
            </a:r>
            <a:r>
              <a:rPr lang="en-GB" sz="1400" dirty="0"/>
              <a:t> </a:t>
            </a:r>
            <a:r>
              <a:rPr lang="en-GB" sz="1400" dirty="0" err="1"/>
              <a:t>ve</a:t>
            </a:r>
            <a:r>
              <a:rPr lang="en-GB" sz="1400" dirty="0"/>
              <a:t> </a:t>
            </a:r>
            <a:r>
              <a:rPr lang="en-GB" sz="1400" dirty="0" err="1"/>
              <a:t>STK’larla</a:t>
            </a:r>
            <a:r>
              <a:rPr lang="en-GB" sz="1400" dirty="0"/>
              <a:t> </a:t>
            </a:r>
            <a:r>
              <a:rPr lang="en-GB" sz="1400" dirty="0" err="1"/>
              <a:t>birlikte</a:t>
            </a:r>
            <a:r>
              <a:rPr lang="en-GB" sz="1400" dirty="0"/>
              <a:t> </a:t>
            </a:r>
            <a:r>
              <a:rPr lang="en-GB" sz="1400" dirty="0" err="1"/>
              <a:t>kullanımı</a:t>
            </a:r>
            <a:r>
              <a:rPr lang="en-GB" sz="1400" dirty="0"/>
              <a:t> </a:t>
            </a:r>
            <a:r>
              <a:rPr lang="en-GB" sz="1400" dirty="0" err="1"/>
              <a:t>ve</a:t>
            </a:r>
            <a:r>
              <a:rPr lang="en-GB" sz="1400" dirty="0"/>
              <a:t> </a:t>
            </a:r>
            <a:r>
              <a:rPr lang="en-GB" sz="1400" dirty="0" err="1"/>
              <a:t>yönetimi</a:t>
            </a:r>
            <a:r>
              <a:rPr lang="en-GB" sz="1400" dirty="0"/>
              <a:t> </a:t>
            </a:r>
            <a:r>
              <a:rPr lang="en-GB" sz="1400" dirty="0" err="1"/>
              <a:t>yönetişimin</a:t>
            </a:r>
            <a:r>
              <a:rPr lang="en-GB" sz="1400" dirty="0"/>
              <a:t> </a:t>
            </a:r>
            <a:r>
              <a:rPr lang="en-GB" sz="1400" dirty="0" err="1"/>
              <a:t>temel</a:t>
            </a:r>
            <a:r>
              <a:rPr lang="en-GB" sz="1400" dirty="0"/>
              <a:t> </a:t>
            </a:r>
            <a:r>
              <a:rPr lang="en-GB" sz="1400" dirty="0" err="1"/>
              <a:t>ilkesidir</a:t>
            </a:r>
            <a:r>
              <a:rPr lang="en-GB" sz="1400" dirty="0"/>
              <a:t>. </a:t>
            </a:r>
            <a:r>
              <a:rPr lang="en-GB" sz="1400" dirty="0" err="1"/>
              <a:t>Katılım</a:t>
            </a:r>
            <a:r>
              <a:rPr lang="en-GB" sz="1400" dirty="0"/>
              <a:t> </a:t>
            </a:r>
            <a:r>
              <a:rPr lang="en-GB" sz="1400" dirty="0" err="1"/>
              <a:t>yalnızca</a:t>
            </a:r>
            <a:r>
              <a:rPr lang="en-GB" sz="1400" dirty="0"/>
              <a:t> </a:t>
            </a:r>
            <a:r>
              <a:rPr lang="en-GB" sz="1400" dirty="0" err="1"/>
              <a:t>karar</a:t>
            </a:r>
            <a:r>
              <a:rPr lang="en-GB" sz="1400" dirty="0"/>
              <a:t> </a:t>
            </a:r>
            <a:r>
              <a:rPr lang="en-GB" sz="1400" dirty="0" err="1"/>
              <a:t>almayı</a:t>
            </a:r>
            <a:r>
              <a:rPr lang="en-GB" sz="1400" dirty="0"/>
              <a:t> </a:t>
            </a:r>
            <a:r>
              <a:rPr lang="en-GB" sz="1400" dirty="0" err="1"/>
              <a:t>etkilemeyi</a:t>
            </a:r>
            <a:r>
              <a:rPr lang="en-GB" sz="1400" dirty="0"/>
              <a:t> </a:t>
            </a:r>
            <a:r>
              <a:rPr lang="en-GB" sz="1400" dirty="0" err="1"/>
              <a:t>değil</a:t>
            </a:r>
            <a:r>
              <a:rPr lang="en-GB" sz="1400" dirty="0"/>
              <a:t> </a:t>
            </a:r>
            <a:r>
              <a:rPr lang="en-GB" sz="1400" dirty="0" err="1"/>
              <a:t>karar</a:t>
            </a:r>
            <a:r>
              <a:rPr lang="en-GB" sz="1400" dirty="0"/>
              <a:t> alma </a:t>
            </a:r>
            <a:r>
              <a:rPr lang="en-GB" sz="1400" dirty="0" err="1"/>
              <a:t>sürecinin</a:t>
            </a:r>
            <a:r>
              <a:rPr lang="en-GB" sz="1400" dirty="0"/>
              <a:t> her </a:t>
            </a:r>
            <a:r>
              <a:rPr lang="en-GB" sz="1400" dirty="0" err="1"/>
              <a:t>evresinde</a:t>
            </a:r>
            <a:r>
              <a:rPr lang="en-GB" sz="1400" dirty="0"/>
              <a:t>, </a:t>
            </a:r>
            <a:r>
              <a:rPr lang="en-GB" sz="1400" dirty="0" err="1"/>
              <a:t>kararların</a:t>
            </a:r>
            <a:r>
              <a:rPr lang="en-GB" sz="1400" dirty="0"/>
              <a:t> </a:t>
            </a:r>
            <a:r>
              <a:rPr lang="en-GB" sz="1400" dirty="0" err="1"/>
              <a:t>içeriklerinin</a:t>
            </a:r>
            <a:r>
              <a:rPr lang="en-GB" sz="1400" dirty="0"/>
              <a:t> </a:t>
            </a:r>
            <a:r>
              <a:rPr lang="en-GB" sz="1400" dirty="0" err="1"/>
              <a:t>biçimlenmesinde</a:t>
            </a:r>
            <a:r>
              <a:rPr lang="en-GB" sz="1400" dirty="0"/>
              <a:t>, </a:t>
            </a:r>
            <a:r>
              <a:rPr lang="en-GB" sz="1400" dirty="0" err="1"/>
              <a:t>uygulama</a:t>
            </a:r>
            <a:r>
              <a:rPr lang="en-GB" sz="1400" dirty="0"/>
              <a:t> </a:t>
            </a:r>
            <a:r>
              <a:rPr lang="en-GB" sz="1400" dirty="0" err="1"/>
              <a:t>ve</a:t>
            </a:r>
            <a:r>
              <a:rPr lang="en-GB" sz="1400" dirty="0"/>
              <a:t> </a:t>
            </a:r>
            <a:r>
              <a:rPr lang="en-GB" sz="1400" dirty="0" err="1"/>
              <a:t>denetlenmesinde</a:t>
            </a:r>
            <a:r>
              <a:rPr lang="en-GB" sz="1400" dirty="0"/>
              <a:t> </a:t>
            </a:r>
            <a:r>
              <a:rPr lang="en-GB" sz="1400" dirty="0" err="1"/>
              <a:t>yaygın</a:t>
            </a:r>
            <a:r>
              <a:rPr lang="en-GB" sz="1400" dirty="0"/>
              <a:t> </a:t>
            </a:r>
            <a:r>
              <a:rPr lang="en-GB" sz="1400" dirty="0" err="1"/>
              <a:t>ve</a:t>
            </a:r>
            <a:r>
              <a:rPr lang="en-GB" sz="1400" dirty="0"/>
              <a:t> </a:t>
            </a:r>
            <a:r>
              <a:rPr lang="en-GB" sz="1400" dirty="0" err="1"/>
              <a:t>yoğun</a:t>
            </a:r>
            <a:r>
              <a:rPr lang="en-GB" sz="1400" dirty="0"/>
              <a:t> </a:t>
            </a:r>
            <a:r>
              <a:rPr lang="en-GB" sz="1400" dirty="0" err="1"/>
              <a:t>katılımı</a:t>
            </a:r>
            <a:r>
              <a:rPr lang="en-GB" sz="1400" dirty="0"/>
              <a:t> </a:t>
            </a:r>
            <a:r>
              <a:rPr lang="en-GB" sz="1400" dirty="0" err="1"/>
              <a:t>anlatır</a:t>
            </a:r>
            <a:r>
              <a:rPr lang="en-GB" sz="1400" dirty="0"/>
              <a:t>. </a:t>
            </a:r>
            <a:r>
              <a:rPr lang="en-GB" sz="1400" dirty="0" err="1"/>
              <a:t>Ancak</a:t>
            </a:r>
            <a:r>
              <a:rPr lang="en-GB" sz="1400" dirty="0"/>
              <a:t> </a:t>
            </a:r>
            <a:r>
              <a:rPr lang="en-GB" sz="1400" dirty="0" err="1"/>
              <a:t>daha</a:t>
            </a:r>
            <a:r>
              <a:rPr lang="en-GB" sz="1400" dirty="0"/>
              <a:t> </a:t>
            </a:r>
            <a:r>
              <a:rPr lang="en-GB" sz="1400" dirty="0" err="1"/>
              <a:t>önce</a:t>
            </a:r>
            <a:r>
              <a:rPr lang="en-GB" sz="1400" dirty="0"/>
              <a:t> </a:t>
            </a:r>
            <a:r>
              <a:rPr lang="en-GB" sz="1400" dirty="0" err="1"/>
              <a:t>değinildiği</a:t>
            </a:r>
            <a:r>
              <a:rPr lang="en-GB" sz="1400" dirty="0"/>
              <a:t> </a:t>
            </a:r>
            <a:r>
              <a:rPr lang="en-GB" sz="1400" dirty="0" err="1"/>
              <a:t>gibi</a:t>
            </a:r>
            <a:r>
              <a:rPr lang="en-GB" sz="1400" dirty="0"/>
              <a:t> </a:t>
            </a:r>
            <a:r>
              <a:rPr lang="en-GB" sz="1400" dirty="0" err="1"/>
              <a:t>yalnızca</a:t>
            </a:r>
            <a:r>
              <a:rPr lang="en-GB" sz="1400" dirty="0"/>
              <a:t> </a:t>
            </a:r>
            <a:r>
              <a:rPr lang="en-GB" sz="1400" dirty="0" err="1"/>
              <a:t>katılım</a:t>
            </a:r>
            <a:r>
              <a:rPr lang="en-GB" sz="1400" dirty="0"/>
              <a:t> </a:t>
            </a:r>
            <a:r>
              <a:rPr lang="en-GB" sz="1400" dirty="0" err="1"/>
              <a:t>yollarının</a:t>
            </a:r>
            <a:r>
              <a:rPr lang="en-GB" sz="1400" dirty="0"/>
              <a:t> </a:t>
            </a:r>
            <a:r>
              <a:rPr lang="en-GB" sz="1400" dirty="0" err="1"/>
              <a:t>açık</a:t>
            </a:r>
            <a:r>
              <a:rPr lang="en-GB" sz="1400" dirty="0"/>
              <a:t> </a:t>
            </a:r>
            <a:r>
              <a:rPr lang="en-GB" sz="1400" dirty="0" err="1"/>
              <a:t>tutulması</a:t>
            </a:r>
            <a:r>
              <a:rPr lang="en-GB" sz="1400" dirty="0"/>
              <a:t>, </a:t>
            </a:r>
            <a:r>
              <a:rPr lang="en-GB" sz="1400" dirty="0" err="1"/>
              <a:t>Türkiye</a:t>
            </a:r>
            <a:r>
              <a:rPr lang="en-GB" sz="1400" dirty="0"/>
              <a:t> </a:t>
            </a:r>
            <a:r>
              <a:rPr lang="en-GB" sz="1400" dirty="0" err="1"/>
              <a:t>gibi</a:t>
            </a:r>
            <a:r>
              <a:rPr lang="en-GB" sz="1400" dirty="0"/>
              <a:t> </a:t>
            </a:r>
            <a:r>
              <a:rPr lang="en-GB" sz="1400" dirty="0" err="1"/>
              <a:t>güçlü</a:t>
            </a:r>
            <a:r>
              <a:rPr lang="en-GB" sz="1400" dirty="0"/>
              <a:t> </a:t>
            </a:r>
            <a:r>
              <a:rPr lang="en-GB" sz="1400" dirty="0" err="1"/>
              <a:t>kamu</a:t>
            </a:r>
            <a:r>
              <a:rPr lang="en-GB" sz="1400" dirty="0"/>
              <a:t> </a:t>
            </a:r>
            <a:r>
              <a:rPr lang="en-GB" sz="1400" dirty="0" err="1"/>
              <a:t>geleneğinin</a:t>
            </a:r>
            <a:r>
              <a:rPr lang="en-GB" sz="1400" dirty="0"/>
              <a:t>, </a:t>
            </a:r>
            <a:r>
              <a:rPr lang="en-GB" sz="1400" dirty="0" err="1"/>
              <a:t>patrimonyal</a:t>
            </a:r>
            <a:r>
              <a:rPr lang="en-GB" sz="1400" dirty="0"/>
              <a:t> </a:t>
            </a:r>
            <a:r>
              <a:rPr lang="en-GB" sz="1400" dirty="0" err="1"/>
              <a:t>ilişkilerin</a:t>
            </a:r>
            <a:r>
              <a:rPr lang="en-GB" sz="1400" dirty="0"/>
              <a:t> </a:t>
            </a:r>
            <a:r>
              <a:rPr lang="en-GB" sz="1400" dirty="0" err="1"/>
              <a:t>ve</a:t>
            </a:r>
            <a:r>
              <a:rPr lang="en-GB" sz="1400" dirty="0"/>
              <a:t> </a:t>
            </a:r>
            <a:r>
              <a:rPr lang="en-GB" sz="1400" dirty="0" err="1"/>
              <a:t>merkeziyetçiliğin</a:t>
            </a:r>
            <a:r>
              <a:rPr lang="en-GB" sz="1400" dirty="0"/>
              <a:t> </a:t>
            </a:r>
            <a:r>
              <a:rPr lang="en-GB" sz="1400" dirty="0" err="1"/>
              <a:t>egemen</a:t>
            </a:r>
            <a:r>
              <a:rPr lang="en-GB" sz="1400" dirty="0"/>
              <a:t> </a:t>
            </a:r>
            <a:r>
              <a:rPr lang="en-GB" sz="1400" dirty="0" err="1"/>
              <a:t>olduğu</a:t>
            </a:r>
            <a:r>
              <a:rPr lang="en-GB" sz="1400" dirty="0"/>
              <a:t> </a:t>
            </a:r>
            <a:r>
              <a:rPr lang="en-GB" sz="1400" dirty="0" err="1"/>
              <a:t>toplumlarda</a:t>
            </a:r>
            <a:r>
              <a:rPr lang="en-GB" sz="1400" dirty="0"/>
              <a:t> </a:t>
            </a:r>
            <a:r>
              <a:rPr lang="en-GB" sz="1400" dirty="0" err="1"/>
              <a:t>biçimsellikten</a:t>
            </a:r>
            <a:r>
              <a:rPr lang="en-GB" sz="1400" dirty="0"/>
              <a:t> </a:t>
            </a:r>
            <a:r>
              <a:rPr lang="en-GB" sz="1400" dirty="0" err="1"/>
              <a:t>öteye</a:t>
            </a:r>
            <a:r>
              <a:rPr lang="en-GB" sz="1400" dirty="0"/>
              <a:t> </a:t>
            </a:r>
            <a:r>
              <a:rPr lang="en-GB" sz="1400" dirty="0" err="1"/>
              <a:t>geçemeyeceğinden</a:t>
            </a:r>
            <a:r>
              <a:rPr lang="en-GB" sz="1400" dirty="0"/>
              <a:t>, </a:t>
            </a:r>
            <a:r>
              <a:rPr lang="en-GB" sz="1400" dirty="0" err="1"/>
              <a:t>çoğulcu</a:t>
            </a:r>
            <a:r>
              <a:rPr lang="en-GB" sz="1400" dirty="0"/>
              <a:t> </a:t>
            </a:r>
            <a:r>
              <a:rPr lang="en-GB" sz="1400" dirty="0" err="1"/>
              <a:t>kurumsal</a:t>
            </a:r>
            <a:r>
              <a:rPr lang="en-GB" sz="1400" dirty="0"/>
              <a:t> </a:t>
            </a:r>
            <a:r>
              <a:rPr lang="en-GB" sz="1400" dirty="0" err="1"/>
              <a:t>yapıların</a:t>
            </a:r>
            <a:r>
              <a:rPr lang="en-GB" sz="1400" dirty="0"/>
              <a:t> </a:t>
            </a:r>
            <a:r>
              <a:rPr lang="en-GB" sz="1400" dirty="0" err="1"/>
              <a:t>inşası</a:t>
            </a:r>
            <a:r>
              <a:rPr lang="en-GB" sz="1400" dirty="0"/>
              <a:t>, </a:t>
            </a:r>
            <a:r>
              <a:rPr lang="en-GB" sz="1400" dirty="0" err="1"/>
              <a:t>kamu</a:t>
            </a:r>
            <a:r>
              <a:rPr lang="en-GB" sz="1400" dirty="0"/>
              <a:t> </a:t>
            </a:r>
            <a:r>
              <a:rPr lang="en-GB" sz="1400" dirty="0" err="1"/>
              <a:t>ile</a:t>
            </a:r>
            <a:r>
              <a:rPr lang="en-GB" sz="1400" dirty="0"/>
              <a:t> </a:t>
            </a:r>
            <a:r>
              <a:rPr lang="en-GB" sz="1400" dirty="0" err="1"/>
              <a:t>toplum</a:t>
            </a:r>
            <a:r>
              <a:rPr lang="en-GB" sz="1400" dirty="0"/>
              <a:t> </a:t>
            </a:r>
            <a:r>
              <a:rPr lang="en-GB" sz="1400" dirty="0" err="1"/>
              <a:t>arasında</a:t>
            </a:r>
            <a:r>
              <a:rPr lang="en-GB" sz="1400" dirty="0"/>
              <a:t> </a:t>
            </a:r>
            <a:r>
              <a:rPr lang="en-GB" sz="1400" dirty="0" err="1"/>
              <a:t>aşağı-yukarı</a:t>
            </a:r>
            <a:r>
              <a:rPr lang="en-GB" sz="1400" dirty="0"/>
              <a:t> </a:t>
            </a:r>
            <a:r>
              <a:rPr lang="en-GB" sz="1400" dirty="0" err="1"/>
              <a:t>kurumsal</a:t>
            </a:r>
            <a:r>
              <a:rPr lang="en-GB" sz="1400" dirty="0"/>
              <a:t> </a:t>
            </a:r>
            <a:r>
              <a:rPr lang="en-GB" sz="1400" dirty="0" err="1"/>
              <a:t>bağları</a:t>
            </a:r>
            <a:r>
              <a:rPr lang="en-GB" sz="1400" dirty="0"/>
              <a:t> </a:t>
            </a:r>
            <a:r>
              <a:rPr lang="en-GB" sz="1400" dirty="0" err="1"/>
              <a:t>sağlayıp</a:t>
            </a:r>
            <a:r>
              <a:rPr lang="en-GB" sz="1400" dirty="0"/>
              <a:t> </a:t>
            </a:r>
            <a:r>
              <a:rPr lang="en-GB" sz="1400" dirty="0" err="1"/>
              <a:t>yerel</a:t>
            </a:r>
            <a:r>
              <a:rPr lang="en-GB" sz="1400" dirty="0"/>
              <a:t> </a:t>
            </a:r>
            <a:r>
              <a:rPr lang="en-GB" sz="1400" dirty="0" err="1"/>
              <a:t>kaygıları</a:t>
            </a:r>
            <a:r>
              <a:rPr lang="en-GB" sz="1400" dirty="0"/>
              <a:t> </a:t>
            </a:r>
            <a:r>
              <a:rPr lang="en-GB" sz="1400" dirty="0" err="1"/>
              <a:t>seslendiren</a:t>
            </a:r>
            <a:r>
              <a:rPr lang="en-GB" sz="1400" dirty="0"/>
              <a:t> </a:t>
            </a:r>
            <a:r>
              <a:rPr lang="en-GB" sz="1400" dirty="0" err="1"/>
              <a:t>ve</a:t>
            </a:r>
            <a:r>
              <a:rPr lang="en-GB" sz="1400" dirty="0"/>
              <a:t> </a:t>
            </a:r>
            <a:r>
              <a:rPr lang="en-GB" sz="1400" dirty="0" err="1"/>
              <a:t>kamu</a:t>
            </a:r>
            <a:r>
              <a:rPr lang="en-GB" sz="1400" dirty="0"/>
              <a:t> </a:t>
            </a:r>
            <a:r>
              <a:rPr lang="en-GB" sz="1400" dirty="0" err="1"/>
              <a:t>görevlilerinin</a:t>
            </a:r>
            <a:r>
              <a:rPr lang="en-GB" sz="1400" dirty="0"/>
              <a:t> </a:t>
            </a:r>
            <a:r>
              <a:rPr lang="en-GB" sz="1400" dirty="0" err="1"/>
              <a:t>sorumluluk</a:t>
            </a:r>
            <a:r>
              <a:rPr lang="en-GB" sz="1400" dirty="0"/>
              <a:t> </a:t>
            </a:r>
            <a:r>
              <a:rPr lang="en-GB" sz="1400" dirty="0" err="1"/>
              <a:t>anlayışı</a:t>
            </a:r>
            <a:r>
              <a:rPr lang="en-GB" sz="1400" dirty="0"/>
              <a:t> </a:t>
            </a:r>
            <a:r>
              <a:rPr lang="en-GB" sz="1400" dirty="0" err="1"/>
              <a:t>içinde</a:t>
            </a:r>
            <a:r>
              <a:rPr lang="en-GB" sz="1400" dirty="0"/>
              <a:t> </a:t>
            </a:r>
            <a:r>
              <a:rPr lang="en-GB" sz="1400" dirty="0" err="1"/>
              <a:t>başarıya</a:t>
            </a:r>
            <a:r>
              <a:rPr lang="en-GB" sz="1400" dirty="0"/>
              <a:t> </a:t>
            </a:r>
            <a:r>
              <a:rPr lang="en-GB" sz="1400" dirty="0" err="1"/>
              <a:t>odaklı</a:t>
            </a:r>
            <a:r>
              <a:rPr lang="en-GB" sz="1400" dirty="0"/>
              <a:t> </a:t>
            </a:r>
            <a:r>
              <a:rPr lang="en-GB" sz="1400" dirty="0" err="1"/>
              <a:t>performanslarını</a:t>
            </a:r>
            <a:r>
              <a:rPr lang="en-GB" sz="1400" dirty="0"/>
              <a:t> </a:t>
            </a:r>
            <a:r>
              <a:rPr lang="en-GB" sz="1400" dirty="0" err="1"/>
              <a:t>sağlayan</a:t>
            </a:r>
            <a:r>
              <a:rPr lang="en-GB" sz="1400" dirty="0"/>
              <a:t> </a:t>
            </a:r>
            <a:r>
              <a:rPr lang="en-GB" sz="1400" dirty="0" err="1"/>
              <a:t>aracı</a:t>
            </a:r>
            <a:r>
              <a:rPr lang="en-GB" sz="1400" dirty="0"/>
              <a:t> </a:t>
            </a:r>
            <a:r>
              <a:rPr lang="en-GB" sz="1400" dirty="0" err="1"/>
              <a:t>yapıların</a:t>
            </a:r>
            <a:r>
              <a:rPr lang="en-GB" sz="1400" dirty="0"/>
              <a:t> </a:t>
            </a:r>
            <a:r>
              <a:rPr lang="en-GB" sz="1400" dirty="0" err="1"/>
              <a:t>kurumsallaştırılması</a:t>
            </a:r>
            <a:r>
              <a:rPr lang="en-GB" sz="1400" dirty="0"/>
              <a:t> </a:t>
            </a:r>
            <a:r>
              <a:rPr lang="en-GB" sz="1400" dirty="0" err="1"/>
              <a:t>zorunlu</a:t>
            </a:r>
            <a:r>
              <a:rPr lang="en-GB" sz="1400" dirty="0"/>
              <a:t> </a:t>
            </a:r>
            <a:r>
              <a:rPr lang="en-GB" sz="1400" dirty="0" err="1"/>
              <a:t>koşuldur</a:t>
            </a:r>
            <a:r>
              <a:rPr lang="en-GB" sz="1400" dirty="0"/>
              <a:t>. Bu </a:t>
            </a:r>
            <a:r>
              <a:rPr lang="en-GB" sz="1400" dirty="0" err="1"/>
              <a:t>bağlamda</a:t>
            </a:r>
            <a:r>
              <a:rPr lang="en-GB" sz="1400" dirty="0"/>
              <a:t> </a:t>
            </a:r>
            <a:r>
              <a:rPr lang="en-GB" sz="1400" dirty="0" err="1"/>
              <a:t>üniversite</a:t>
            </a:r>
            <a:r>
              <a:rPr lang="en-GB" sz="1400" dirty="0"/>
              <a:t>, </a:t>
            </a:r>
            <a:r>
              <a:rPr lang="en-GB" sz="1400" dirty="0" err="1"/>
              <a:t>profesyonel</a:t>
            </a:r>
            <a:r>
              <a:rPr lang="en-GB" sz="1400" dirty="0"/>
              <a:t> </a:t>
            </a:r>
            <a:r>
              <a:rPr lang="en-GB" sz="1400" dirty="0" err="1"/>
              <a:t>örgütler</a:t>
            </a:r>
            <a:r>
              <a:rPr lang="en-GB" sz="1400" dirty="0"/>
              <a:t>, </a:t>
            </a:r>
            <a:r>
              <a:rPr lang="en-GB" sz="1400" dirty="0" err="1"/>
              <a:t>gönüllü</a:t>
            </a:r>
            <a:r>
              <a:rPr lang="en-GB" sz="1400" dirty="0"/>
              <a:t> </a:t>
            </a:r>
            <a:r>
              <a:rPr lang="en-GB" sz="1400" dirty="0" err="1"/>
              <a:t>kuruluşlar</a:t>
            </a:r>
            <a:r>
              <a:rPr lang="en-GB" sz="1400" dirty="0"/>
              <a:t>, </a:t>
            </a:r>
            <a:r>
              <a:rPr lang="en-GB" sz="1400" dirty="0" err="1"/>
              <a:t>özel</a:t>
            </a:r>
            <a:r>
              <a:rPr lang="en-GB" sz="1400" dirty="0"/>
              <a:t> </a:t>
            </a:r>
            <a:r>
              <a:rPr lang="en-GB" sz="1400" dirty="0" err="1"/>
              <a:t>ticari-sanayi</a:t>
            </a:r>
            <a:r>
              <a:rPr lang="en-GB" sz="1400" dirty="0"/>
              <a:t> </a:t>
            </a:r>
            <a:r>
              <a:rPr lang="en-GB" sz="1400" dirty="0" err="1"/>
              <a:t>birlikleri</a:t>
            </a:r>
            <a:r>
              <a:rPr lang="en-GB" sz="1400" dirty="0"/>
              <a:t> </a:t>
            </a:r>
            <a:r>
              <a:rPr lang="en-GB" sz="1400" dirty="0" err="1"/>
              <a:t>gibi</a:t>
            </a:r>
            <a:r>
              <a:rPr lang="en-GB" sz="1400" dirty="0"/>
              <a:t> </a:t>
            </a:r>
            <a:r>
              <a:rPr lang="en-GB" sz="1400" dirty="0" err="1"/>
              <a:t>bütün</a:t>
            </a:r>
            <a:r>
              <a:rPr lang="en-GB" sz="1400" dirty="0"/>
              <a:t> </a:t>
            </a:r>
            <a:r>
              <a:rPr lang="en-GB" sz="1400" dirty="0" err="1"/>
              <a:t>STK’ların</a:t>
            </a:r>
            <a:r>
              <a:rPr lang="en-GB" sz="1400" dirty="0"/>
              <a:t> </a:t>
            </a:r>
            <a:r>
              <a:rPr lang="en-GB" sz="1400" dirty="0" err="1"/>
              <a:t>itibarının</a:t>
            </a:r>
            <a:r>
              <a:rPr lang="en-GB" sz="1400" dirty="0"/>
              <a:t>, </a:t>
            </a:r>
            <a:r>
              <a:rPr lang="en-GB" sz="1400" dirty="0" err="1"/>
              <a:t>prestijinin</a:t>
            </a:r>
            <a:r>
              <a:rPr lang="en-GB" sz="1400" dirty="0"/>
              <a:t>, </a:t>
            </a:r>
            <a:r>
              <a:rPr lang="en-GB" sz="1400" dirty="0" err="1"/>
              <a:t>yetki</a:t>
            </a:r>
            <a:r>
              <a:rPr lang="en-GB" sz="1400" dirty="0"/>
              <a:t> </a:t>
            </a:r>
            <a:r>
              <a:rPr lang="en-GB" sz="1400" dirty="0" err="1"/>
              <a:t>ve</a:t>
            </a:r>
            <a:r>
              <a:rPr lang="en-GB" sz="1400" dirty="0"/>
              <a:t> </a:t>
            </a:r>
            <a:r>
              <a:rPr lang="en-GB" sz="1400" dirty="0" err="1"/>
              <a:t>kaynaklarının</a:t>
            </a:r>
            <a:r>
              <a:rPr lang="en-GB" sz="1400" dirty="0"/>
              <a:t> </a:t>
            </a:r>
            <a:r>
              <a:rPr lang="en-GB" sz="1400" dirty="0" err="1"/>
              <a:t>sağlanması</a:t>
            </a:r>
            <a:r>
              <a:rPr lang="en-GB" sz="1400" dirty="0"/>
              <a:t>, </a:t>
            </a:r>
            <a:r>
              <a:rPr lang="en-GB" sz="1400" dirty="0" err="1"/>
              <a:t>demokratik</a:t>
            </a:r>
            <a:r>
              <a:rPr lang="en-GB" sz="1400" dirty="0"/>
              <a:t> </a:t>
            </a:r>
            <a:r>
              <a:rPr lang="en-GB" sz="1400" dirty="0" err="1"/>
              <a:t>çoğulcu</a:t>
            </a:r>
            <a:r>
              <a:rPr lang="en-GB" sz="1400" dirty="0"/>
              <a:t> </a:t>
            </a:r>
            <a:r>
              <a:rPr lang="en-GB" sz="1400" dirty="0" err="1"/>
              <a:t>katılımın</a:t>
            </a:r>
            <a:r>
              <a:rPr lang="en-GB" sz="1400" dirty="0"/>
              <a:t> </a:t>
            </a:r>
            <a:r>
              <a:rPr lang="en-GB" sz="1400" dirty="0" err="1"/>
              <a:t>gerçekleştirilmesinde</a:t>
            </a:r>
            <a:r>
              <a:rPr lang="en-GB" sz="1400" dirty="0"/>
              <a:t> </a:t>
            </a:r>
            <a:r>
              <a:rPr lang="en-GB" sz="1400" dirty="0" err="1"/>
              <a:t>kritik</a:t>
            </a:r>
            <a:r>
              <a:rPr lang="en-GB" sz="1400" dirty="0"/>
              <a:t> </a:t>
            </a:r>
            <a:r>
              <a:rPr lang="en-GB" sz="1400" dirty="0" err="1"/>
              <a:t>öneme</a:t>
            </a:r>
            <a:r>
              <a:rPr lang="en-GB" sz="1400" dirty="0"/>
              <a:t> </a:t>
            </a:r>
            <a:r>
              <a:rPr lang="en-GB" sz="1400" dirty="0" err="1"/>
              <a:t>sahiptir</a:t>
            </a:r>
            <a:r>
              <a:rPr lang="en-GB" sz="1400" dirty="0"/>
              <a:t> (</a:t>
            </a:r>
            <a:r>
              <a:rPr lang="en-GB" sz="1400" dirty="0" err="1"/>
              <a:t>Batal</a:t>
            </a:r>
            <a:r>
              <a:rPr lang="en-GB" sz="1400" dirty="0"/>
              <a:t>, 2010).</a:t>
            </a:r>
            <a:endParaRPr lang="tr-TR" sz="1400" dirty="0"/>
          </a:p>
          <a:p>
            <a:r>
              <a:rPr lang="tr-TR" sz="1200" b="1" dirty="0"/>
              <a:t/>
            </a:r>
            <a:br>
              <a:rPr lang="tr-TR" sz="1200" b="1" dirty="0"/>
            </a:br>
            <a:endParaRPr lang="tr-TR" sz="1200" dirty="0"/>
          </a:p>
        </p:txBody>
      </p:sp>
    </p:spTree>
    <p:extLst>
      <p:ext uri="{BB962C8B-B14F-4D97-AF65-F5344CB8AC3E}">
        <p14:creationId xmlns:p14="http://schemas.microsoft.com/office/powerpoint/2010/main" val="184106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657255" y="985453"/>
            <a:ext cx="4400682" cy="748408"/>
          </a:xfrm>
        </p:spPr>
        <p:txBody>
          <a:bodyPr>
            <a:normAutofit/>
          </a:bodyPr>
          <a:lstStyle/>
          <a:p>
            <a:r>
              <a:rPr lang="tr-TR" dirty="0" smtClean="0"/>
              <a:t>YÖNETİŞİMİN TEMEL İLKELERİ - 2</a:t>
            </a:r>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541345" y="1643709"/>
            <a:ext cx="6797279" cy="3862387"/>
          </a:xfrm>
        </p:spPr>
        <p:txBody>
          <a:bodyPr>
            <a:normAutofit fontScale="92500" lnSpcReduction="20000"/>
          </a:bodyPr>
          <a:lstStyle/>
          <a:p>
            <a:pPr marL="285750" indent="-285750">
              <a:buFont typeface="Arial" panose="020B0604020202020204" pitchFamily="34" charset="0"/>
              <a:buChar char="•"/>
            </a:pPr>
            <a:r>
              <a:rPr lang="en-GB" sz="1500" b="1" dirty="0" err="1"/>
              <a:t>Merkezi</a:t>
            </a:r>
            <a:r>
              <a:rPr lang="en-GB" sz="1500" b="1" dirty="0"/>
              <a:t> </a:t>
            </a:r>
            <a:r>
              <a:rPr lang="en-GB" sz="1500" b="1" dirty="0" err="1"/>
              <a:t>ve</a:t>
            </a:r>
            <a:r>
              <a:rPr lang="en-GB" sz="1500" b="1" dirty="0"/>
              <a:t> </a:t>
            </a:r>
            <a:r>
              <a:rPr lang="en-GB" sz="1500" b="1" dirty="0" err="1"/>
              <a:t>Yerel</a:t>
            </a:r>
            <a:r>
              <a:rPr lang="en-GB" sz="1500" b="1" dirty="0"/>
              <a:t> </a:t>
            </a:r>
            <a:r>
              <a:rPr lang="en-GB" sz="1500" b="1" dirty="0" err="1"/>
              <a:t>Yönetimler</a:t>
            </a:r>
            <a:r>
              <a:rPr lang="en-GB" sz="1500" b="1" dirty="0"/>
              <a:t> </a:t>
            </a:r>
            <a:r>
              <a:rPr lang="en-GB" sz="1500" b="1" dirty="0" err="1"/>
              <a:t>Arasındaki</a:t>
            </a:r>
            <a:r>
              <a:rPr lang="en-GB" sz="1500" b="1" dirty="0"/>
              <a:t> </a:t>
            </a:r>
            <a:r>
              <a:rPr lang="en-GB" sz="1500" b="1" dirty="0" err="1"/>
              <a:t>Uyum</a:t>
            </a:r>
            <a:r>
              <a:rPr lang="en-GB" sz="1500" b="1" dirty="0"/>
              <a:t> </a:t>
            </a:r>
            <a:endParaRPr lang="tr-TR" sz="1500" dirty="0"/>
          </a:p>
          <a:p>
            <a:r>
              <a:rPr lang="en-GB" sz="1500" dirty="0" err="1"/>
              <a:t>Merkezi</a:t>
            </a:r>
            <a:r>
              <a:rPr lang="en-GB" sz="1500" dirty="0"/>
              <a:t> </a:t>
            </a:r>
            <a:r>
              <a:rPr lang="en-GB" sz="1500" dirty="0" err="1"/>
              <a:t>ve</a:t>
            </a:r>
            <a:r>
              <a:rPr lang="en-GB" sz="1500" dirty="0"/>
              <a:t> </a:t>
            </a:r>
            <a:r>
              <a:rPr lang="en-GB" sz="1500" dirty="0" err="1"/>
              <a:t>yerel</a:t>
            </a:r>
            <a:r>
              <a:rPr lang="en-GB" sz="1500" dirty="0"/>
              <a:t> </a:t>
            </a:r>
            <a:r>
              <a:rPr lang="en-GB" sz="1500" dirty="0" err="1"/>
              <a:t>yönetimlerin</a:t>
            </a:r>
            <a:r>
              <a:rPr lang="en-GB" sz="1500" dirty="0"/>
              <a:t> </a:t>
            </a:r>
            <a:r>
              <a:rPr lang="en-GB" sz="1500" dirty="0" err="1"/>
              <a:t>öncelikle</a:t>
            </a:r>
            <a:r>
              <a:rPr lang="en-GB" sz="1500" dirty="0"/>
              <a:t> </a:t>
            </a:r>
            <a:r>
              <a:rPr lang="en-GB" sz="1500" dirty="0" err="1"/>
              <a:t>kendi</a:t>
            </a:r>
            <a:r>
              <a:rPr lang="en-GB" sz="1500" dirty="0"/>
              <a:t> </a:t>
            </a:r>
            <a:r>
              <a:rPr lang="en-GB" sz="1500" dirty="0" err="1"/>
              <a:t>içlerindeki</a:t>
            </a:r>
            <a:r>
              <a:rPr lang="en-GB" sz="1500" dirty="0"/>
              <a:t> </a:t>
            </a:r>
            <a:r>
              <a:rPr lang="en-GB" sz="1500" dirty="0" err="1"/>
              <a:t>işleyiş</a:t>
            </a:r>
            <a:r>
              <a:rPr lang="en-GB" sz="1500" dirty="0"/>
              <a:t> </a:t>
            </a:r>
            <a:r>
              <a:rPr lang="en-GB" sz="1500" dirty="0" err="1"/>
              <a:t>ve</a:t>
            </a:r>
            <a:r>
              <a:rPr lang="en-GB" sz="1500" dirty="0"/>
              <a:t> </a:t>
            </a:r>
            <a:r>
              <a:rPr lang="en-GB" sz="1500" dirty="0" err="1"/>
              <a:t>yönetim</a:t>
            </a:r>
            <a:r>
              <a:rPr lang="en-GB" sz="1500" dirty="0"/>
              <a:t> </a:t>
            </a:r>
            <a:r>
              <a:rPr lang="en-GB" sz="1500" dirty="0" err="1"/>
              <a:t>bozuklukları</a:t>
            </a:r>
            <a:r>
              <a:rPr lang="en-GB" sz="1500" dirty="0"/>
              <a:t>, </a:t>
            </a:r>
            <a:r>
              <a:rPr lang="en-GB" sz="1500" dirty="0" err="1"/>
              <a:t>koordinasyon</a:t>
            </a:r>
            <a:r>
              <a:rPr lang="en-GB" sz="1500" dirty="0"/>
              <a:t>, </a:t>
            </a:r>
            <a:r>
              <a:rPr lang="en-GB" sz="1500" dirty="0" err="1"/>
              <a:t>uyum</a:t>
            </a:r>
            <a:r>
              <a:rPr lang="en-GB" sz="1500" dirty="0"/>
              <a:t> </a:t>
            </a:r>
            <a:r>
              <a:rPr lang="en-GB" sz="1500" dirty="0" err="1"/>
              <a:t>ve</a:t>
            </a:r>
            <a:r>
              <a:rPr lang="en-GB" sz="1500" dirty="0"/>
              <a:t> </a:t>
            </a:r>
            <a:r>
              <a:rPr lang="en-GB" sz="1500" dirty="0" err="1"/>
              <a:t>ilişkilerin</a:t>
            </a:r>
            <a:r>
              <a:rPr lang="en-GB" sz="1500" dirty="0"/>
              <a:t> </a:t>
            </a:r>
            <a:r>
              <a:rPr lang="en-GB" sz="1500" dirty="0" err="1"/>
              <a:t>eksikliği</a:t>
            </a:r>
            <a:r>
              <a:rPr lang="en-GB" sz="1500" dirty="0"/>
              <a:t>, </a:t>
            </a:r>
            <a:r>
              <a:rPr lang="en-GB" sz="1500" dirty="0" err="1"/>
              <a:t>hatta</a:t>
            </a:r>
            <a:r>
              <a:rPr lang="en-GB" sz="1500" dirty="0"/>
              <a:t> </a:t>
            </a:r>
            <a:r>
              <a:rPr lang="en-GB" sz="1500" dirty="0" err="1"/>
              <a:t>yokluğu</a:t>
            </a:r>
            <a:r>
              <a:rPr lang="en-GB" sz="1500" dirty="0"/>
              <a:t>, </a:t>
            </a:r>
            <a:r>
              <a:rPr lang="en-GB" sz="1500" dirty="0" err="1"/>
              <a:t>küresel</a:t>
            </a:r>
            <a:r>
              <a:rPr lang="en-GB" sz="1500" dirty="0"/>
              <a:t> </a:t>
            </a:r>
            <a:r>
              <a:rPr lang="en-GB" sz="1500" dirty="0" err="1"/>
              <a:t>bağımlılıklar</a:t>
            </a:r>
            <a:r>
              <a:rPr lang="en-GB" sz="1500" dirty="0"/>
              <a:t> </a:t>
            </a:r>
            <a:r>
              <a:rPr lang="en-GB" sz="1500" dirty="0" err="1"/>
              <a:t>içinde</a:t>
            </a:r>
            <a:r>
              <a:rPr lang="en-GB" sz="1500" dirty="0"/>
              <a:t> </a:t>
            </a:r>
            <a:r>
              <a:rPr lang="en-GB" sz="1500" dirty="0" err="1"/>
              <a:t>baş</a:t>
            </a:r>
            <a:r>
              <a:rPr lang="en-GB" sz="1500" dirty="0"/>
              <a:t> </a:t>
            </a:r>
            <a:r>
              <a:rPr lang="en-GB" sz="1500" dirty="0" err="1"/>
              <a:t>döndürücü</a:t>
            </a:r>
            <a:r>
              <a:rPr lang="en-GB" sz="1500" dirty="0"/>
              <a:t> </a:t>
            </a:r>
            <a:r>
              <a:rPr lang="en-GB" sz="1500" dirty="0" err="1"/>
              <a:t>bir</a:t>
            </a:r>
            <a:r>
              <a:rPr lang="en-GB" sz="1500" dirty="0"/>
              <a:t> </a:t>
            </a:r>
            <a:r>
              <a:rPr lang="en-GB" sz="1500" dirty="0" err="1"/>
              <a:t>hızla</a:t>
            </a:r>
            <a:r>
              <a:rPr lang="en-GB" sz="1500" dirty="0"/>
              <a:t> </a:t>
            </a:r>
            <a:r>
              <a:rPr lang="en-GB" sz="1500" dirty="0" err="1"/>
              <a:t>değişen</a:t>
            </a:r>
            <a:r>
              <a:rPr lang="en-GB" sz="1500" dirty="0"/>
              <a:t> </a:t>
            </a:r>
            <a:r>
              <a:rPr lang="en-GB" sz="1500" dirty="0" err="1"/>
              <a:t>koşullara</a:t>
            </a:r>
            <a:r>
              <a:rPr lang="en-GB" sz="1500" dirty="0"/>
              <a:t> </a:t>
            </a:r>
            <a:r>
              <a:rPr lang="en-GB" sz="1500" dirty="0" err="1"/>
              <a:t>uygun</a:t>
            </a:r>
            <a:r>
              <a:rPr lang="en-GB" sz="1500" dirty="0"/>
              <a:t> </a:t>
            </a:r>
            <a:r>
              <a:rPr lang="en-GB" sz="1500" dirty="0" err="1"/>
              <a:t>yanıtların</a:t>
            </a:r>
            <a:r>
              <a:rPr lang="en-GB" sz="1500" dirty="0"/>
              <a:t> </a:t>
            </a:r>
            <a:r>
              <a:rPr lang="en-GB" sz="1500" dirty="0" err="1"/>
              <a:t>ve</a:t>
            </a:r>
            <a:r>
              <a:rPr lang="en-GB" sz="1500" dirty="0"/>
              <a:t> </a:t>
            </a:r>
            <a:r>
              <a:rPr lang="en-GB" sz="1500" dirty="0" err="1"/>
              <a:t>siyasaların</a:t>
            </a:r>
            <a:r>
              <a:rPr lang="en-GB" sz="1500" dirty="0"/>
              <a:t> </a:t>
            </a:r>
            <a:r>
              <a:rPr lang="en-GB" sz="1500" dirty="0" err="1"/>
              <a:t>oluşmasını</a:t>
            </a:r>
            <a:r>
              <a:rPr lang="en-GB" sz="1500" dirty="0"/>
              <a:t> </a:t>
            </a:r>
            <a:r>
              <a:rPr lang="en-GB" sz="1500" dirty="0" err="1"/>
              <a:t>engellemekte</a:t>
            </a:r>
            <a:r>
              <a:rPr lang="en-GB" sz="1500" dirty="0"/>
              <a:t>, </a:t>
            </a:r>
            <a:r>
              <a:rPr lang="en-GB" sz="1500" dirty="0" err="1"/>
              <a:t>var</a:t>
            </a:r>
            <a:r>
              <a:rPr lang="en-GB" sz="1500" dirty="0"/>
              <a:t> </a:t>
            </a:r>
            <a:r>
              <a:rPr lang="en-GB" sz="1500" dirty="0" err="1"/>
              <a:t>olan</a:t>
            </a:r>
            <a:r>
              <a:rPr lang="en-GB" sz="1500" dirty="0"/>
              <a:t> </a:t>
            </a:r>
            <a:r>
              <a:rPr lang="en-GB" sz="1500" dirty="0" err="1"/>
              <a:t>siyasaların</a:t>
            </a:r>
            <a:r>
              <a:rPr lang="en-GB" sz="1500" dirty="0"/>
              <a:t> da </a:t>
            </a:r>
            <a:r>
              <a:rPr lang="en-GB" sz="1500" dirty="0" err="1"/>
              <a:t>tutarlı</a:t>
            </a:r>
            <a:r>
              <a:rPr lang="en-GB" sz="1500" dirty="0"/>
              <a:t> </a:t>
            </a:r>
            <a:r>
              <a:rPr lang="en-GB" sz="1500" dirty="0" err="1"/>
              <a:t>ve</a:t>
            </a:r>
            <a:r>
              <a:rPr lang="en-GB" sz="1500" dirty="0"/>
              <a:t> </a:t>
            </a:r>
            <a:r>
              <a:rPr lang="en-GB" sz="1500" dirty="0" err="1"/>
              <a:t>etkin</a:t>
            </a:r>
            <a:r>
              <a:rPr lang="en-GB" sz="1500" dirty="0"/>
              <a:t> </a:t>
            </a:r>
            <a:r>
              <a:rPr lang="en-GB" sz="1500" dirty="0" err="1"/>
              <a:t>bir</a:t>
            </a:r>
            <a:r>
              <a:rPr lang="en-GB" sz="1500" dirty="0"/>
              <a:t> </a:t>
            </a:r>
            <a:r>
              <a:rPr lang="en-GB" sz="1500" dirty="0" err="1"/>
              <a:t>biçimde</a:t>
            </a:r>
            <a:r>
              <a:rPr lang="en-GB" sz="1500" dirty="0"/>
              <a:t> </a:t>
            </a:r>
            <a:r>
              <a:rPr lang="en-GB" sz="1500" dirty="0" err="1"/>
              <a:t>uygulanmasını</a:t>
            </a:r>
            <a:r>
              <a:rPr lang="en-GB" sz="1500" dirty="0"/>
              <a:t> </a:t>
            </a:r>
            <a:r>
              <a:rPr lang="en-GB" sz="1500" dirty="0" err="1"/>
              <a:t>engellemektedir</a:t>
            </a:r>
            <a:r>
              <a:rPr lang="en-GB" sz="1500" dirty="0"/>
              <a:t> (</a:t>
            </a:r>
            <a:r>
              <a:rPr lang="en-GB" sz="1500" dirty="0" err="1"/>
              <a:t>Batal</a:t>
            </a:r>
            <a:r>
              <a:rPr lang="en-GB" sz="1500" dirty="0"/>
              <a:t>, 2010). </a:t>
            </a:r>
            <a:endParaRPr lang="tr-TR" sz="1500" dirty="0"/>
          </a:p>
          <a:p>
            <a:pPr marL="285750" indent="-285750">
              <a:buFont typeface="Arial" panose="020B0604020202020204" pitchFamily="34" charset="0"/>
              <a:buChar char="•"/>
            </a:pPr>
            <a:r>
              <a:rPr lang="en-GB" sz="1500" b="1" dirty="0" err="1"/>
              <a:t>Yenidenlik</a:t>
            </a:r>
            <a:r>
              <a:rPr lang="en-GB" sz="1500" dirty="0"/>
              <a:t> </a:t>
            </a:r>
            <a:endParaRPr lang="tr-TR" sz="1500" dirty="0"/>
          </a:p>
          <a:p>
            <a:r>
              <a:rPr lang="en-GB" sz="1500" dirty="0" err="1"/>
              <a:t>Hizmetlerin</a:t>
            </a:r>
            <a:r>
              <a:rPr lang="en-GB" sz="1500" dirty="0"/>
              <a:t> </a:t>
            </a:r>
            <a:r>
              <a:rPr lang="en-GB" sz="1500" dirty="0" err="1"/>
              <a:t>sunulduğu</a:t>
            </a:r>
            <a:r>
              <a:rPr lang="en-GB" sz="1500" dirty="0"/>
              <a:t> </a:t>
            </a:r>
            <a:r>
              <a:rPr lang="en-GB" sz="1500" dirty="0" err="1"/>
              <a:t>ölçeğin</a:t>
            </a:r>
            <a:r>
              <a:rPr lang="en-GB" sz="1500" dirty="0"/>
              <a:t> </a:t>
            </a:r>
            <a:r>
              <a:rPr lang="en-GB" sz="1500" dirty="0" err="1"/>
              <a:t>halka</a:t>
            </a:r>
            <a:r>
              <a:rPr lang="en-GB" sz="1500" dirty="0"/>
              <a:t> </a:t>
            </a:r>
            <a:r>
              <a:rPr lang="en-GB" sz="1500" dirty="0" err="1"/>
              <a:t>yakın</a:t>
            </a:r>
            <a:r>
              <a:rPr lang="en-GB" sz="1500" dirty="0"/>
              <a:t> </a:t>
            </a:r>
            <a:r>
              <a:rPr lang="en-GB" sz="1500" dirty="0" err="1"/>
              <a:t>olması</a:t>
            </a:r>
            <a:r>
              <a:rPr lang="en-GB" sz="1500" dirty="0"/>
              <a:t>, </a:t>
            </a:r>
            <a:r>
              <a:rPr lang="en-GB" sz="1500" dirty="0" err="1"/>
              <a:t>halkın</a:t>
            </a:r>
            <a:r>
              <a:rPr lang="en-GB" sz="1500" dirty="0"/>
              <a:t> </a:t>
            </a:r>
            <a:r>
              <a:rPr lang="en-GB" sz="1500" dirty="0" err="1"/>
              <a:t>hizmetlerin</a:t>
            </a:r>
            <a:r>
              <a:rPr lang="en-GB" sz="1500" dirty="0"/>
              <a:t> </a:t>
            </a:r>
            <a:r>
              <a:rPr lang="en-GB" sz="1500" dirty="0" err="1"/>
              <a:t>maliyet</a:t>
            </a:r>
            <a:r>
              <a:rPr lang="en-GB" sz="1500" dirty="0"/>
              <a:t> </a:t>
            </a:r>
            <a:r>
              <a:rPr lang="en-GB" sz="1500" dirty="0" err="1"/>
              <a:t>ve</a:t>
            </a:r>
            <a:r>
              <a:rPr lang="en-GB" sz="1500" dirty="0"/>
              <a:t> </a:t>
            </a:r>
            <a:r>
              <a:rPr lang="en-GB" sz="1500" dirty="0" err="1"/>
              <a:t>kaynakları</a:t>
            </a:r>
            <a:r>
              <a:rPr lang="en-GB" sz="1500" dirty="0"/>
              <a:t> </a:t>
            </a:r>
            <a:r>
              <a:rPr lang="en-GB" sz="1500" dirty="0" err="1"/>
              <a:t>öğrenmesine</a:t>
            </a:r>
            <a:r>
              <a:rPr lang="en-GB" sz="1500" dirty="0"/>
              <a:t> </a:t>
            </a:r>
            <a:r>
              <a:rPr lang="en-GB" sz="1500" dirty="0" err="1"/>
              <a:t>ve</a:t>
            </a:r>
            <a:r>
              <a:rPr lang="en-GB" sz="1500" dirty="0"/>
              <a:t> </a:t>
            </a:r>
            <a:r>
              <a:rPr lang="en-GB" sz="1500" dirty="0" err="1"/>
              <a:t>bu</a:t>
            </a:r>
            <a:r>
              <a:rPr lang="en-GB" sz="1500" dirty="0"/>
              <a:t> </a:t>
            </a:r>
            <a:r>
              <a:rPr lang="en-GB" sz="1500" dirty="0" err="1"/>
              <a:t>yolla</a:t>
            </a:r>
            <a:r>
              <a:rPr lang="en-GB" sz="1500" dirty="0"/>
              <a:t> </a:t>
            </a:r>
            <a:r>
              <a:rPr lang="en-GB" sz="1500" dirty="0" err="1"/>
              <a:t>siyasaları</a:t>
            </a:r>
            <a:r>
              <a:rPr lang="en-GB" sz="1500" dirty="0"/>
              <a:t> </a:t>
            </a:r>
            <a:r>
              <a:rPr lang="en-GB" sz="1500" dirty="0" err="1"/>
              <a:t>benimseyip</a:t>
            </a:r>
            <a:r>
              <a:rPr lang="en-GB" sz="1500" dirty="0"/>
              <a:t> </a:t>
            </a:r>
            <a:r>
              <a:rPr lang="en-GB" sz="1500" dirty="0" err="1"/>
              <a:t>etkin</a:t>
            </a:r>
            <a:r>
              <a:rPr lang="en-GB" sz="1500" dirty="0"/>
              <a:t> </a:t>
            </a:r>
            <a:r>
              <a:rPr lang="en-GB" sz="1500" dirty="0" err="1"/>
              <a:t>ve</a:t>
            </a:r>
            <a:r>
              <a:rPr lang="en-GB" sz="1500" dirty="0"/>
              <a:t> </a:t>
            </a:r>
            <a:r>
              <a:rPr lang="en-GB" sz="1500" dirty="0" err="1"/>
              <a:t>gönüllü</a:t>
            </a:r>
            <a:r>
              <a:rPr lang="en-GB" sz="1500" dirty="0"/>
              <a:t> </a:t>
            </a:r>
            <a:r>
              <a:rPr lang="en-GB" sz="1500" dirty="0" err="1"/>
              <a:t>bir</a:t>
            </a:r>
            <a:r>
              <a:rPr lang="en-GB" sz="1500" dirty="0"/>
              <a:t> </a:t>
            </a:r>
            <a:r>
              <a:rPr lang="en-GB" sz="1500" dirty="0" err="1"/>
              <a:t>biçimde</a:t>
            </a:r>
            <a:r>
              <a:rPr lang="en-GB" sz="1500" dirty="0"/>
              <a:t> </a:t>
            </a:r>
            <a:r>
              <a:rPr lang="en-GB" sz="1500" dirty="0" err="1"/>
              <a:t>katılımını</a:t>
            </a:r>
            <a:r>
              <a:rPr lang="en-GB" sz="1500" dirty="0"/>
              <a:t> </a:t>
            </a:r>
            <a:r>
              <a:rPr lang="en-GB" sz="1500" dirty="0" err="1"/>
              <a:t>sağlayacaktır</a:t>
            </a:r>
            <a:r>
              <a:rPr lang="en-GB" sz="1500" dirty="0"/>
              <a:t>. </a:t>
            </a:r>
            <a:r>
              <a:rPr lang="en-GB" sz="1500" dirty="0" err="1"/>
              <a:t>Hizmetlerde</a:t>
            </a:r>
            <a:r>
              <a:rPr lang="en-GB" sz="1500" dirty="0"/>
              <a:t> </a:t>
            </a:r>
            <a:r>
              <a:rPr lang="en-GB" sz="1500" dirty="0" err="1"/>
              <a:t>yerellik</a:t>
            </a:r>
            <a:r>
              <a:rPr lang="en-GB" sz="1500" dirty="0"/>
              <a:t> </a:t>
            </a:r>
            <a:r>
              <a:rPr lang="en-GB" sz="1500" dirty="0" err="1"/>
              <a:t>ilkesi</a:t>
            </a:r>
            <a:r>
              <a:rPr lang="en-GB" sz="1500" dirty="0"/>
              <a:t>, </a:t>
            </a:r>
            <a:r>
              <a:rPr lang="en-GB" sz="1500" dirty="0" err="1"/>
              <a:t>hizmetin</a:t>
            </a:r>
            <a:r>
              <a:rPr lang="en-GB" sz="1500" dirty="0"/>
              <a:t> </a:t>
            </a:r>
            <a:r>
              <a:rPr lang="en-GB" sz="1500" dirty="0" err="1"/>
              <a:t>maliyet</a:t>
            </a:r>
            <a:r>
              <a:rPr lang="en-GB" sz="1500" dirty="0"/>
              <a:t> </a:t>
            </a:r>
            <a:r>
              <a:rPr lang="en-GB" sz="1500" dirty="0" err="1"/>
              <a:t>ve</a:t>
            </a:r>
            <a:r>
              <a:rPr lang="en-GB" sz="1500" dirty="0"/>
              <a:t> </a:t>
            </a:r>
            <a:r>
              <a:rPr lang="en-GB" sz="1500" dirty="0" err="1"/>
              <a:t>veriminin</a:t>
            </a:r>
            <a:r>
              <a:rPr lang="en-GB" sz="1500" dirty="0"/>
              <a:t> </a:t>
            </a:r>
            <a:r>
              <a:rPr lang="en-GB" sz="1500" dirty="0" err="1"/>
              <a:t>optimalliğinin</a:t>
            </a:r>
            <a:r>
              <a:rPr lang="en-GB" sz="1500" dirty="0"/>
              <a:t> </a:t>
            </a:r>
            <a:r>
              <a:rPr lang="en-GB" sz="1500" dirty="0" err="1"/>
              <a:t>sağlanması</a:t>
            </a:r>
            <a:r>
              <a:rPr lang="en-GB" sz="1500" dirty="0"/>
              <a:t> </a:t>
            </a:r>
            <a:r>
              <a:rPr lang="en-GB" sz="1500" dirty="0" err="1"/>
              <a:t>yolunda</a:t>
            </a:r>
            <a:r>
              <a:rPr lang="en-GB" sz="1500" dirty="0"/>
              <a:t>, </a:t>
            </a:r>
            <a:r>
              <a:rPr lang="en-GB" sz="1500" dirty="0" err="1"/>
              <a:t>hizmetlerin</a:t>
            </a:r>
            <a:r>
              <a:rPr lang="en-GB" sz="1500" dirty="0"/>
              <a:t> </a:t>
            </a:r>
            <a:r>
              <a:rPr lang="en-GB" sz="1500" dirty="0" err="1"/>
              <a:t>yerel</a:t>
            </a:r>
            <a:r>
              <a:rPr lang="en-GB" sz="1500" dirty="0"/>
              <a:t> </a:t>
            </a:r>
            <a:r>
              <a:rPr lang="en-GB" sz="1500" dirty="0" err="1"/>
              <a:t>halk</a:t>
            </a:r>
            <a:r>
              <a:rPr lang="en-GB" sz="1500" dirty="0"/>
              <a:t> </a:t>
            </a:r>
            <a:r>
              <a:rPr lang="en-GB" sz="1500" dirty="0" err="1"/>
              <a:t>ve</a:t>
            </a:r>
            <a:r>
              <a:rPr lang="en-GB" sz="1500" dirty="0"/>
              <a:t> </a:t>
            </a:r>
            <a:r>
              <a:rPr lang="en-GB" sz="1500" dirty="0" err="1"/>
              <a:t>kurumlarca</a:t>
            </a:r>
            <a:r>
              <a:rPr lang="en-GB" sz="1500" dirty="0"/>
              <a:t> </a:t>
            </a:r>
            <a:r>
              <a:rPr lang="en-GB" sz="1500" dirty="0" err="1"/>
              <a:t>üretimini</a:t>
            </a:r>
            <a:r>
              <a:rPr lang="en-GB" sz="1500" dirty="0"/>
              <a:t> </a:t>
            </a:r>
            <a:r>
              <a:rPr lang="en-GB" sz="1500" dirty="0" err="1"/>
              <a:t>ya</a:t>
            </a:r>
            <a:r>
              <a:rPr lang="en-GB" sz="1500" dirty="0"/>
              <a:t> da </a:t>
            </a:r>
            <a:r>
              <a:rPr lang="en-GB" sz="1500" dirty="0" err="1"/>
              <a:t>merkezi</a:t>
            </a:r>
            <a:r>
              <a:rPr lang="en-GB" sz="1500" dirty="0"/>
              <a:t> </a:t>
            </a:r>
            <a:r>
              <a:rPr lang="en-GB" sz="1500" dirty="0" err="1"/>
              <a:t>yönetimle</a:t>
            </a:r>
            <a:r>
              <a:rPr lang="en-GB" sz="1500" dirty="0"/>
              <a:t> </a:t>
            </a:r>
            <a:r>
              <a:rPr lang="en-GB" sz="1500" dirty="0" err="1"/>
              <a:t>ortak</a:t>
            </a:r>
            <a:r>
              <a:rPr lang="en-GB" sz="1500" dirty="0"/>
              <a:t> </a:t>
            </a:r>
            <a:r>
              <a:rPr lang="en-GB" sz="1500" dirty="0" err="1"/>
              <a:t>gerçekleştirilmesini</a:t>
            </a:r>
            <a:r>
              <a:rPr lang="en-GB" sz="1500" dirty="0"/>
              <a:t> </a:t>
            </a:r>
            <a:r>
              <a:rPr lang="en-GB" sz="1500" dirty="0" err="1"/>
              <a:t>kapsamaktadır</a:t>
            </a:r>
            <a:r>
              <a:rPr lang="en-GB" sz="1500" dirty="0"/>
              <a:t> (</a:t>
            </a:r>
            <a:r>
              <a:rPr lang="en-GB" sz="1500" dirty="0" err="1"/>
              <a:t>Batal</a:t>
            </a:r>
            <a:r>
              <a:rPr lang="en-GB" sz="1500" dirty="0"/>
              <a:t>, 2010). </a:t>
            </a:r>
            <a:endParaRPr lang="tr-TR" sz="1500" dirty="0"/>
          </a:p>
          <a:p>
            <a:pPr marL="285750" indent="-285750">
              <a:buFont typeface="Arial" panose="020B0604020202020204" pitchFamily="34" charset="0"/>
              <a:buChar char="•"/>
            </a:pPr>
            <a:r>
              <a:rPr lang="en-GB" sz="1500" b="1" dirty="0" err="1"/>
              <a:t>Etkinlik</a:t>
            </a:r>
            <a:r>
              <a:rPr lang="en-GB" sz="1500" dirty="0"/>
              <a:t> </a:t>
            </a:r>
            <a:endParaRPr lang="tr-TR" sz="1500" dirty="0"/>
          </a:p>
          <a:p>
            <a:r>
              <a:rPr lang="en-GB" sz="1500" dirty="0" err="1"/>
              <a:t>Toplumsal</a:t>
            </a:r>
            <a:r>
              <a:rPr lang="en-GB" sz="1500" dirty="0"/>
              <a:t> </a:t>
            </a:r>
            <a:r>
              <a:rPr lang="en-GB" sz="1500" dirty="0" err="1"/>
              <a:t>paydaşların</a:t>
            </a:r>
            <a:r>
              <a:rPr lang="en-GB" sz="1500" dirty="0"/>
              <a:t> </a:t>
            </a:r>
            <a:r>
              <a:rPr lang="en-GB" sz="1500" dirty="0" err="1"/>
              <a:t>siyaset</a:t>
            </a:r>
            <a:r>
              <a:rPr lang="en-GB" sz="1500" dirty="0"/>
              <a:t> </a:t>
            </a:r>
            <a:r>
              <a:rPr lang="en-GB" sz="1500" dirty="0" err="1"/>
              <a:t>oluşturma</a:t>
            </a:r>
            <a:r>
              <a:rPr lang="en-GB" sz="1500" dirty="0"/>
              <a:t> </a:t>
            </a:r>
            <a:r>
              <a:rPr lang="en-GB" sz="1500" dirty="0" err="1"/>
              <a:t>süreçlerine</a:t>
            </a:r>
            <a:r>
              <a:rPr lang="en-GB" sz="1500" dirty="0"/>
              <a:t> </a:t>
            </a:r>
            <a:r>
              <a:rPr lang="en-GB" sz="1500" dirty="0" err="1"/>
              <a:t>katılımı</a:t>
            </a:r>
            <a:r>
              <a:rPr lang="en-GB" sz="1500" dirty="0"/>
              <a:t>, </a:t>
            </a:r>
            <a:r>
              <a:rPr lang="en-GB" sz="1500" dirty="0" err="1"/>
              <a:t>yönetsel</a:t>
            </a:r>
            <a:r>
              <a:rPr lang="en-GB" sz="1500" dirty="0"/>
              <a:t> </a:t>
            </a:r>
            <a:r>
              <a:rPr lang="en-GB" sz="1500" dirty="0" err="1"/>
              <a:t>süreçlerin</a:t>
            </a:r>
            <a:r>
              <a:rPr lang="en-GB" sz="1500" dirty="0"/>
              <a:t> </a:t>
            </a:r>
            <a:r>
              <a:rPr lang="en-GB" sz="1500" dirty="0" err="1"/>
              <a:t>saydamlığı</a:t>
            </a:r>
            <a:r>
              <a:rPr lang="en-GB" sz="1500" dirty="0"/>
              <a:t>, </a:t>
            </a:r>
            <a:r>
              <a:rPr lang="en-GB" sz="1500" dirty="0" err="1"/>
              <a:t>hesap</a:t>
            </a:r>
            <a:r>
              <a:rPr lang="en-GB" sz="1500" dirty="0"/>
              <a:t> </a:t>
            </a:r>
            <a:r>
              <a:rPr lang="en-GB" sz="1500" dirty="0" err="1"/>
              <a:t>sorabilme</a:t>
            </a:r>
            <a:r>
              <a:rPr lang="en-GB" sz="1500" dirty="0"/>
              <a:t>, </a:t>
            </a:r>
            <a:r>
              <a:rPr lang="en-GB" sz="1500" dirty="0" err="1"/>
              <a:t>uyum</a:t>
            </a:r>
            <a:r>
              <a:rPr lang="en-GB" sz="1500" dirty="0"/>
              <a:t> </a:t>
            </a:r>
            <a:r>
              <a:rPr lang="en-GB" sz="1500" dirty="0" err="1"/>
              <a:t>ve</a:t>
            </a:r>
            <a:r>
              <a:rPr lang="en-GB" sz="1500" dirty="0"/>
              <a:t> </a:t>
            </a:r>
            <a:r>
              <a:rPr lang="en-GB" sz="1500" dirty="0" err="1"/>
              <a:t>hizmetlerde</a:t>
            </a:r>
            <a:r>
              <a:rPr lang="en-GB" sz="1500" dirty="0"/>
              <a:t> </a:t>
            </a:r>
            <a:r>
              <a:rPr lang="en-GB" sz="1500" dirty="0" err="1"/>
              <a:t>yerellik</a:t>
            </a:r>
            <a:r>
              <a:rPr lang="en-GB" sz="1500" dirty="0"/>
              <a:t> </a:t>
            </a:r>
            <a:r>
              <a:rPr lang="en-GB" sz="1500" dirty="0" err="1"/>
              <a:t>gibi</a:t>
            </a:r>
            <a:r>
              <a:rPr lang="en-GB" sz="1500" dirty="0"/>
              <a:t> </a:t>
            </a:r>
            <a:r>
              <a:rPr lang="en-GB" sz="1500" dirty="0" err="1"/>
              <a:t>yönetişimin</a:t>
            </a:r>
            <a:r>
              <a:rPr lang="en-GB" sz="1500" dirty="0"/>
              <a:t> </a:t>
            </a:r>
            <a:r>
              <a:rPr lang="en-GB" sz="1500" dirty="0" err="1"/>
              <a:t>temel</a:t>
            </a:r>
            <a:r>
              <a:rPr lang="en-GB" sz="1500" dirty="0"/>
              <a:t> </a:t>
            </a:r>
            <a:r>
              <a:rPr lang="en-GB" sz="1500" dirty="0" err="1"/>
              <a:t>ilkeleri</a:t>
            </a:r>
            <a:r>
              <a:rPr lang="en-GB" sz="1500" dirty="0"/>
              <a:t> </a:t>
            </a:r>
            <a:r>
              <a:rPr lang="en-GB" sz="1500" dirty="0" err="1"/>
              <a:t>şu</a:t>
            </a:r>
            <a:r>
              <a:rPr lang="en-GB" sz="1500" dirty="0"/>
              <a:t> </a:t>
            </a:r>
            <a:r>
              <a:rPr lang="en-GB" sz="1500" dirty="0" err="1"/>
              <a:t>veya</a:t>
            </a:r>
            <a:r>
              <a:rPr lang="en-GB" sz="1500" dirty="0"/>
              <a:t> </a:t>
            </a:r>
            <a:r>
              <a:rPr lang="en-GB" sz="1500" dirty="0" err="1"/>
              <a:t>bu</a:t>
            </a:r>
            <a:r>
              <a:rPr lang="en-GB" sz="1500" dirty="0"/>
              <a:t> </a:t>
            </a:r>
            <a:r>
              <a:rPr lang="en-GB" sz="1500" dirty="0" err="1"/>
              <a:t>biçimde</a:t>
            </a:r>
            <a:r>
              <a:rPr lang="en-GB" sz="1500" dirty="0"/>
              <a:t> </a:t>
            </a:r>
            <a:r>
              <a:rPr lang="en-GB" sz="1500" dirty="0" err="1"/>
              <a:t>yalnızca</a:t>
            </a:r>
            <a:r>
              <a:rPr lang="en-GB" sz="1500" dirty="0"/>
              <a:t> </a:t>
            </a:r>
            <a:r>
              <a:rPr lang="en-GB" sz="1500" dirty="0" err="1"/>
              <a:t>belirlenen</a:t>
            </a:r>
            <a:r>
              <a:rPr lang="en-GB" sz="1500" dirty="0"/>
              <a:t> </a:t>
            </a:r>
            <a:r>
              <a:rPr lang="en-GB" sz="1500" dirty="0" err="1"/>
              <a:t>amaçlara</a:t>
            </a:r>
            <a:r>
              <a:rPr lang="en-GB" sz="1500" dirty="0"/>
              <a:t> </a:t>
            </a:r>
            <a:r>
              <a:rPr lang="en-GB" sz="1500" dirty="0" err="1"/>
              <a:t>ulaşmayı</a:t>
            </a:r>
            <a:r>
              <a:rPr lang="en-GB" sz="1500" dirty="0"/>
              <a:t> </a:t>
            </a:r>
            <a:r>
              <a:rPr lang="en-GB" sz="1500" dirty="0" err="1"/>
              <a:t>temel</a:t>
            </a:r>
            <a:r>
              <a:rPr lang="en-GB" sz="1500" dirty="0"/>
              <a:t> </a:t>
            </a:r>
            <a:r>
              <a:rPr lang="en-GB" sz="1500" dirty="0" err="1"/>
              <a:t>alan</a:t>
            </a:r>
            <a:r>
              <a:rPr lang="en-GB" sz="1500" dirty="0"/>
              <a:t> </a:t>
            </a:r>
            <a:r>
              <a:rPr lang="en-GB" sz="1500" dirty="0" err="1"/>
              <a:t>klasik</a:t>
            </a:r>
            <a:r>
              <a:rPr lang="en-GB" sz="1500" dirty="0"/>
              <a:t> </a:t>
            </a:r>
            <a:r>
              <a:rPr lang="en-GB" sz="1500" dirty="0" err="1"/>
              <a:t>yönetim</a:t>
            </a:r>
            <a:r>
              <a:rPr lang="en-GB" sz="1500" dirty="0"/>
              <a:t> </a:t>
            </a:r>
            <a:r>
              <a:rPr lang="en-GB" sz="1500" dirty="0" err="1"/>
              <a:t>anlayışından</a:t>
            </a:r>
            <a:r>
              <a:rPr lang="en-GB" sz="1500" dirty="0"/>
              <a:t> </a:t>
            </a:r>
            <a:r>
              <a:rPr lang="en-GB" sz="1500" dirty="0" err="1"/>
              <a:t>farklı</a:t>
            </a:r>
            <a:r>
              <a:rPr lang="en-GB" sz="1500" dirty="0"/>
              <a:t> </a:t>
            </a:r>
            <a:r>
              <a:rPr lang="en-GB" sz="1500" dirty="0" err="1"/>
              <a:t>olarak</a:t>
            </a:r>
            <a:r>
              <a:rPr lang="en-GB" sz="1500" dirty="0"/>
              <a:t>, en </a:t>
            </a:r>
            <a:r>
              <a:rPr lang="en-GB" sz="1500" dirty="0" err="1"/>
              <a:t>verimli</a:t>
            </a:r>
            <a:r>
              <a:rPr lang="en-GB" sz="1500" dirty="0"/>
              <a:t>, optimum </a:t>
            </a:r>
            <a:r>
              <a:rPr lang="en-GB" sz="1500" dirty="0" err="1"/>
              <a:t>ve</a:t>
            </a:r>
            <a:r>
              <a:rPr lang="en-GB" sz="1500" dirty="0"/>
              <a:t> </a:t>
            </a:r>
            <a:r>
              <a:rPr lang="en-GB" sz="1500" dirty="0" err="1"/>
              <a:t>etkin</a:t>
            </a:r>
            <a:r>
              <a:rPr lang="en-GB" sz="1500" dirty="0"/>
              <a:t> </a:t>
            </a:r>
            <a:r>
              <a:rPr lang="en-GB" sz="1500" dirty="0" err="1"/>
              <a:t>biçimde</a:t>
            </a:r>
            <a:r>
              <a:rPr lang="en-GB" sz="1500" dirty="0"/>
              <a:t> </a:t>
            </a:r>
            <a:r>
              <a:rPr lang="en-GB" sz="1500" dirty="0" err="1"/>
              <a:t>toplumsal</a:t>
            </a:r>
            <a:r>
              <a:rPr lang="en-GB" sz="1500" dirty="0"/>
              <a:t> </a:t>
            </a:r>
            <a:r>
              <a:rPr lang="en-GB" sz="1500" dirty="0" err="1"/>
              <a:t>refah</a:t>
            </a:r>
            <a:r>
              <a:rPr lang="en-GB" sz="1500" dirty="0"/>
              <a:t> </a:t>
            </a:r>
            <a:r>
              <a:rPr lang="en-GB" sz="1500" dirty="0" err="1"/>
              <a:t>ve</a:t>
            </a:r>
            <a:r>
              <a:rPr lang="en-GB" sz="1500" dirty="0"/>
              <a:t> </a:t>
            </a:r>
            <a:r>
              <a:rPr lang="en-GB" sz="1500" dirty="0" err="1"/>
              <a:t>esenliği</a:t>
            </a:r>
            <a:r>
              <a:rPr lang="en-GB" sz="1500" dirty="0"/>
              <a:t> </a:t>
            </a:r>
            <a:r>
              <a:rPr lang="en-GB" sz="1500" dirty="0" err="1"/>
              <a:t>sağlama</a:t>
            </a:r>
            <a:r>
              <a:rPr lang="en-GB" sz="1500" dirty="0"/>
              <a:t> </a:t>
            </a:r>
            <a:r>
              <a:rPr lang="en-GB" sz="1500" dirty="0" err="1"/>
              <a:t>amacına</a:t>
            </a:r>
            <a:r>
              <a:rPr lang="en-GB" sz="1500" dirty="0"/>
              <a:t> </a:t>
            </a:r>
            <a:r>
              <a:rPr lang="en-GB" sz="1500" dirty="0" err="1"/>
              <a:t>ulaşmayı</a:t>
            </a:r>
            <a:r>
              <a:rPr lang="en-GB" sz="1500" dirty="0"/>
              <a:t> </a:t>
            </a:r>
            <a:r>
              <a:rPr lang="en-GB" sz="1500" dirty="0" err="1"/>
              <a:t>öngörmektedir</a:t>
            </a:r>
            <a:r>
              <a:rPr lang="en-GB" sz="1500" dirty="0"/>
              <a:t> (</a:t>
            </a:r>
            <a:r>
              <a:rPr lang="en-GB" sz="1500" dirty="0" err="1"/>
              <a:t>Beydilli</a:t>
            </a:r>
            <a:r>
              <a:rPr lang="en-GB" sz="1500" dirty="0"/>
              <a:t>). </a:t>
            </a:r>
            <a:endParaRPr lang="tr-TR" sz="1500" dirty="0"/>
          </a:p>
          <a:p>
            <a:r>
              <a:rPr lang="tr-TR" sz="1400" b="1" dirty="0"/>
              <a:t/>
            </a:r>
            <a:br>
              <a:rPr lang="tr-TR" sz="1400" b="1" dirty="0"/>
            </a:br>
            <a:endParaRPr lang="tr-TR" dirty="0"/>
          </a:p>
        </p:txBody>
      </p:sp>
    </p:spTree>
    <p:extLst>
      <p:ext uri="{BB962C8B-B14F-4D97-AF65-F5344CB8AC3E}">
        <p14:creationId xmlns:p14="http://schemas.microsoft.com/office/powerpoint/2010/main" val="3437984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566737" y="1012755"/>
            <a:ext cx="4400682" cy="748408"/>
          </a:xfrm>
        </p:spPr>
        <p:txBody>
          <a:bodyPr>
            <a:normAutofit/>
          </a:bodyPr>
          <a:lstStyle/>
          <a:p>
            <a:r>
              <a:rPr lang="tr-TR" dirty="0" smtClean="0"/>
              <a:t>AKILLI ŞEHİR NEDİR? -1</a:t>
            </a:r>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5" name="İçerik Yer Tutucusu 4"/>
          <p:cNvSpPr>
            <a:spLocks noGrp="1"/>
          </p:cNvSpPr>
          <p:nvPr>
            <p:ph sz="quarter" idx="15"/>
          </p:nvPr>
        </p:nvSpPr>
        <p:spPr>
          <a:xfrm>
            <a:off x="566737" y="1761163"/>
            <a:ext cx="6797279" cy="3862387"/>
          </a:xfrm>
        </p:spPr>
        <p:txBody>
          <a:bodyPr>
            <a:noAutofit/>
          </a:bodyPr>
          <a:lstStyle/>
          <a:p>
            <a:r>
              <a:rPr lang="tr-TR" sz="1400" dirty="0"/>
              <a:t>Şehirlerin küresel olarak birbirine bağlı bir ekonomide rekabet etme ve kent sakinlerinin refahını sürdürülebilir bir şekilde sağlayabilme ihtiyacı ülkeleri ve şehirleri yeni teknoloji ve yenilikçi yaklaşımları değerlendirmeye yönlendirmektedir. Bu motivasyon, söz konusu teknoloji ve yaklaşımların getirdiği karmaşıklık ve değişim hızı, geleneksel silo çözümleri geliştiren ekosistem paydaşlarını zorlamakta, şehir çözümlerinin bütüncül ve sistematik olarak ele alınması ihtiyacını ortaya çıkarmaktadır. Bu ihtiyacın karşılanmasında, paydaşlar arası iş birliği ile geliştirilen birlikte çalışabilir sistemlerin veri ve uzmanlığa dayalı olarak gelecek öngörüleriyle beklenti ve problemleri karşıladığını güvence altına alan Akıllı Şehir yaklaşımı çözüm olmaktadır. </a:t>
            </a:r>
            <a:endParaRPr lang="tr-TR" sz="1400" b="1" dirty="0"/>
          </a:p>
          <a:p>
            <a:r>
              <a:rPr lang="tr-TR" sz="1400" dirty="0" smtClean="0"/>
              <a:t>Akıllı </a:t>
            </a:r>
            <a:r>
              <a:rPr lang="tr-TR" sz="1400" dirty="0"/>
              <a:t>Şehir ile amaçlanan:</a:t>
            </a:r>
            <a:endParaRPr lang="tr-TR" sz="1400" b="1" dirty="0"/>
          </a:p>
          <a:p>
            <a:pPr marL="285750" lvl="0" indent="-285750">
              <a:buFont typeface="Arial" panose="020B0604020202020204" pitchFamily="34" charset="0"/>
              <a:buChar char="•"/>
            </a:pPr>
            <a:r>
              <a:rPr lang="tr-TR" sz="1400" dirty="0"/>
              <a:t>Şehrin mevcut ve gelecek beklenti ve problemlerini şehrin tüm mekânlarında ve sistemlerinde tetikleyici güç hâline getirmek,</a:t>
            </a:r>
          </a:p>
          <a:p>
            <a:pPr marL="285750" lvl="0" indent="-285750">
              <a:buFont typeface="Arial" panose="020B0604020202020204" pitchFamily="34" charset="0"/>
              <a:buChar char="•"/>
            </a:pPr>
            <a:r>
              <a:rPr lang="tr-TR" sz="1400" dirty="0"/>
              <a:t>Fiziksel, sosyal ve dijital planlamayı birlikte ele alabilmek,</a:t>
            </a:r>
          </a:p>
          <a:p>
            <a:pPr marL="285750" lvl="0" indent="-285750">
              <a:buFont typeface="Arial" panose="020B0604020202020204" pitchFamily="34" charset="0"/>
              <a:buChar char="•"/>
            </a:pPr>
            <a:r>
              <a:rPr lang="tr-TR" sz="1400" dirty="0"/>
              <a:t>Ortaya çıkan zorlukları sistematik, çevik ve sürdürülebilir bir şekilde öngörmek, tanımlamak ve karşılamak,</a:t>
            </a:r>
          </a:p>
          <a:p>
            <a:pPr marL="285750" lvl="0" indent="-285750">
              <a:buFont typeface="Arial" panose="020B0604020202020204" pitchFamily="34" charset="0"/>
              <a:buChar char="•"/>
            </a:pPr>
            <a:r>
              <a:rPr lang="tr-TR" sz="1400" dirty="0"/>
              <a:t>Şehir içindeki </a:t>
            </a:r>
            <a:r>
              <a:rPr lang="tr-TR" sz="1400" dirty="0" err="1"/>
              <a:t>organizasyonel</a:t>
            </a:r>
            <a:r>
              <a:rPr lang="tr-TR" sz="1400" dirty="0"/>
              <a:t> yapılar arası etkileşimi sağlayarak bütünleşik hizmet sunumu ve yenilik üretme potansiyelini ortaya çıkarmaktır.</a:t>
            </a:r>
          </a:p>
          <a:p>
            <a:pPr marL="285750" indent="-285750">
              <a:buFont typeface="Arial" panose="020B0604020202020204" pitchFamily="34" charset="0"/>
              <a:buChar char="•"/>
            </a:pPr>
            <a:endParaRPr lang="tr-TR" sz="1400" dirty="0"/>
          </a:p>
        </p:txBody>
      </p:sp>
    </p:spTree>
    <p:extLst>
      <p:ext uri="{BB962C8B-B14F-4D97-AF65-F5344CB8AC3E}">
        <p14:creationId xmlns:p14="http://schemas.microsoft.com/office/powerpoint/2010/main" val="1466482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567103" y="1255909"/>
            <a:ext cx="4400682" cy="748408"/>
          </a:xfrm>
        </p:spPr>
        <p:txBody>
          <a:bodyPr>
            <a:normAutofit/>
          </a:bodyPr>
          <a:lstStyle/>
          <a:p>
            <a:r>
              <a:rPr lang="tr-TR" dirty="0" smtClean="0"/>
              <a:t>AKILLI ŞEHİR NEDİR? -2 </a:t>
            </a:r>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47295" y="2157414"/>
            <a:ext cx="7016721" cy="3862387"/>
          </a:xfrm>
        </p:spPr>
        <p:txBody>
          <a:bodyPr>
            <a:normAutofit/>
          </a:bodyPr>
          <a:lstStyle/>
          <a:p>
            <a:pPr lvl="2"/>
            <a:r>
              <a:rPr lang="tr-TR" sz="1400" dirty="0" smtClean="0"/>
              <a:t>A</a:t>
            </a:r>
            <a:r>
              <a:rPr lang="en-GB" sz="1400" dirty="0" err="1" smtClean="0"/>
              <a:t>kıllı</a:t>
            </a:r>
            <a:r>
              <a:rPr lang="en-GB" sz="1400" dirty="0" smtClean="0"/>
              <a:t> </a:t>
            </a:r>
            <a:r>
              <a:rPr lang="tr-TR" sz="1400" dirty="0" smtClean="0"/>
              <a:t>Ş</a:t>
            </a:r>
            <a:r>
              <a:rPr lang="en-GB" sz="1400" dirty="0" err="1" smtClean="0"/>
              <a:t>ehir</a:t>
            </a:r>
            <a:r>
              <a:rPr lang="en-GB" sz="1400" dirty="0"/>
              <a:t>: </a:t>
            </a:r>
            <a:r>
              <a:rPr lang="en-GB" sz="1400" dirty="0" err="1"/>
              <a:t>Bütünsel</a:t>
            </a:r>
            <a:r>
              <a:rPr lang="en-GB" sz="1400" dirty="0"/>
              <a:t> </a:t>
            </a:r>
            <a:r>
              <a:rPr lang="en-GB" sz="1400" dirty="0" err="1"/>
              <a:t>bir</a:t>
            </a:r>
            <a:r>
              <a:rPr lang="en-GB" sz="1400" dirty="0"/>
              <a:t> </a:t>
            </a:r>
            <a:r>
              <a:rPr lang="en-GB" sz="1400" dirty="0" err="1"/>
              <a:t>bakış</a:t>
            </a:r>
            <a:r>
              <a:rPr lang="en-GB" sz="1400" dirty="0"/>
              <a:t> </a:t>
            </a:r>
            <a:r>
              <a:rPr lang="en-GB" sz="1400" dirty="0" err="1"/>
              <a:t>açısıyla</a:t>
            </a:r>
            <a:r>
              <a:rPr lang="en-GB" sz="1400" dirty="0"/>
              <a:t> </a:t>
            </a:r>
            <a:r>
              <a:rPr lang="en-GB" sz="1400" dirty="0" err="1"/>
              <a:t>şehrin</a:t>
            </a:r>
            <a:r>
              <a:rPr lang="en-GB" sz="1400" dirty="0"/>
              <a:t> </a:t>
            </a:r>
            <a:r>
              <a:rPr lang="en-GB" sz="1400" dirty="0" err="1"/>
              <a:t>daha</a:t>
            </a:r>
            <a:r>
              <a:rPr lang="en-GB" sz="1400" dirty="0"/>
              <a:t> </a:t>
            </a:r>
            <a:r>
              <a:rPr lang="en-GB" sz="1400" dirty="0" err="1"/>
              <a:t>yaşanabilir</a:t>
            </a:r>
            <a:r>
              <a:rPr lang="en-GB" sz="1400" dirty="0"/>
              <a:t>, </a:t>
            </a:r>
            <a:r>
              <a:rPr lang="en-GB" sz="1400" dirty="0" err="1"/>
              <a:t>daha</a:t>
            </a:r>
            <a:r>
              <a:rPr lang="en-GB" sz="1400" dirty="0"/>
              <a:t> </a:t>
            </a:r>
            <a:r>
              <a:rPr lang="en-GB" sz="1400" dirty="0" err="1"/>
              <a:t>sürdürülebilir</a:t>
            </a:r>
            <a:r>
              <a:rPr lang="en-GB" sz="1400" dirty="0"/>
              <a:t>, </a:t>
            </a:r>
            <a:r>
              <a:rPr lang="en-GB" sz="1400" dirty="0" err="1"/>
              <a:t>daha</a:t>
            </a:r>
            <a:r>
              <a:rPr lang="en-GB" sz="1400" dirty="0"/>
              <a:t> </a:t>
            </a:r>
            <a:r>
              <a:rPr lang="en-GB" sz="1400" dirty="0" err="1"/>
              <a:t>verimli</a:t>
            </a:r>
            <a:r>
              <a:rPr lang="en-GB" sz="1400" dirty="0"/>
              <a:t> </a:t>
            </a:r>
            <a:r>
              <a:rPr lang="en-GB" sz="1400" dirty="0" err="1"/>
              <a:t>olması</a:t>
            </a:r>
            <a:r>
              <a:rPr lang="en-GB" sz="1400" dirty="0"/>
              <a:t> </a:t>
            </a:r>
            <a:r>
              <a:rPr lang="en-GB" sz="1400" dirty="0" err="1"/>
              <a:t>amacıyla</a:t>
            </a:r>
            <a:r>
              <a:rPr lang="en-GB" sz="1400" dirty="0"/>
              <a:t> </a:t>
            </a:r>
            <a:r>
              <a:rPr lang="en-GB" sz="1400" dirty="0" err="1"/>
              <a:t>bilgi</a:t>
            </a:r>
            <a:r>
              <a:rPr lang="en-GB" sz="1400" dirty="0"/>
              <a:t> </a:t>
            </a:r>
            <a:r>
              <a:rPr lang="en-GB" sz="1400" dirty="0" err="1"/>
              <a:t>iletişim</a:t>
            </a:r>
            <a:r>
              <a:rPr lang="en-GB" sz="1400" dirty="0"/>
              <a:t> </a:t>
            </a:r>
            <a:r>
              <a:rPr lang="en-GB" sz="1400" dirty="0" err="1"/>
              <a:t>teknolojilerinin</a:t>
            </a:r>
            <a:r>
              <a:rPr lang="en-GB" sz="1400" dirty="0"/>
              <a:t> </a:t>
            </a:r>
            <a:r>
              <a:rPr lang="en-GB" sz="1400" dirty="0" err="1"/>
              <a:t>sağladığı</a:t>
            </a:r>
            <a:r>
              <a:rPr lang="en-GB" sz="1400" dirty="0"/>
              <a:t> </a:t>
            </a:r>
            <a:r>
              <a:rPr lang="en-GB" sz="1400" dirty="0" err="1"/>
              <a:t>çözümleri</a:t>
            </a:r>
            <a:r>
              <a:rPr lang="en-GB" sz="1400" dirty="0"/>
              <a:t>: </a:t>
            </a:r>
            <a:r>
              <a:rPr lang="en-GB" sz="1400" dirty="0" err="1"/>
              <a:t>odağına</a:t>
            </a:r>
            <a:r>
              <a:rPr lang="en-GB" sz="1400" dirty="0"/>
              <a:t> </a:t>
            </a:r>
            <a:r>
              <a:rPr lang="en-GB" sz="1400" dirty="0" err="1"/>
              <a:t>insanı</a:t>
            </a:r>
            <a:r>
              <a:rPr lang="en-GB" sz="1400" dirty="0"/>
              <a:t> </a:t>
            </a:r>
            <a:r>
              <a:rPr lang="en-GB" sz="1400" dirty="0" err="1"/>
              <a:t>alarak</a:t>
            </a:r>
            <a:r>
              <a:rPr lang="en-GB" sz="1400" dirty="0"/>
              <a:t>, </a:t>
            </a:r>
            <a:r>
              <a:rPr lang="en-GB" sz="1400" dirty="0" err="1"/>
              <a:t>ilgili</a:t>
            </a:r>
            <a:r>
              <a:rPr lang="en-GB" sz="1400" dirty="0"/>
              <a:t> </a:t>
            </a:r>
            <a:r>
              <a:rPr lang="en-GB" sz="1400" dirty="0" err="1"/>
              <a:t>tüm</a:t>
            </a:r>
            <a:r>
              <a:rPr lang="en-GB" sz="1400" dirty="0"/>
              <a:t> </a:t>
            </a:r>
            <a:r>
              <a:rPr lang="en-GB" sz="1400" dirty="0" err="1"/>
              <a:t>paydaşların</a:t>
            </a:r>
            <a:r>
              <a:rPr lang="en-GB" sz="1400" dirty="0"/>
              <a:t> </a:t>
            </a:r>
            <a:r>
              <a:rPr lang="en-GB" sz="1400" dirty="0" err="1"/>
              <a:t>ve</a:t>
            </a:r>
            <a:r>
              <a:rPr lang="en-GB" sz="1400" dirty="0"/>
              <a:t> </a:t>
            </a:r>
            <a:r>
              <a:rPr lang="en-GB" sz="1400" dirty="0" err="1"/>
              <a:t>kurumların</a:t>
            </a:r>
            <a:r>
              <a:rPr lang="en-GB" sz="1400" dirty="0"/>
              <a:t> </a:t>
            </a:r>
            <a:r>
              <a:rPr lang="en-GB" sz="1400" dirty="0" err="1"/>
              <a:t>sahipliğinde</a:t>
            </a:r>
            <a:r>
              <a:rPr lang="en-GB" sz="1400" dirty="0"/>
              <a:t>, </a:t>
            </a:r>
            <a:r>
              <a:rPr lang="en-GB" sz="1400" dirty="0" err="1"/>
              <a:t>kişisel</a:t>
            </a:r>
            <a:r>
              <a:rPr lang="en-GB" sz="1400" dirty="0"/>
              <a:t> </a:t>
            </a:r>
            <a:r>
              <a:rPr lang="en-GB" sz="1400" dirty="0" err="1"/>
              <a:t>verinin</a:t>
            </a:r>
            <a:r>
              <a:rPr lang="en-GB" sz="1400" dirty="0"/>
              <a:t> </a:t>
            </a:r>
            <a:r>
              <a:rPr lang="en-GB" sz="1400" dirty="0" err="1"/>
              <a:t>gizliliği</a:t>
            </a:r>
            <a:r>
              <a:rPr lang="en-GB" sz="1400" dirty="0"/>
              <a:t> </a:t>
            </a:r>
            <a:r>
              <a:rPr lang="en-GB" sz="1400" dirty="0" err="1"/>
              <a:t>ve</a:t>
            </a:r>
            <a:r>
              <a:rPr lang="en-GB" sz="1400" dirty="0"/>
              <a:t> </a:t>
            </a:r>
            <a:r>
              <a:rPr lang="en-GB" sz="1400" dirty="0" err="1"/>
              <a:t>diğer</a:t>
            </a:r>
            <a:r>
              <a:rPr lang="en-GB" sz="1400" dirty="0"/>
              <a:t> </a:t>
            </a:r>
            <a:r>
              <a:rPr lang="en-GB" sz="1400" dirty="0" err="1"/>
              <a:t>etik</a:t>
            </a:r>
            <a:r>
              <a:rPr lang="en-GB" sz="1400" dirty="0"/>
              <a:t> </a:t>
            </a:r>
            <a:r>
              <a:rPr lang="en-GB" sz="1400" dirty="0" err="1"/>
              <a:t>kuralları</a:t>
            </a:r>
            <a:r>
              <a:rPr lang="en-GB" sz="1400" dirty="0"/>
              <a:t> </a:t>
            </a:r>
            <a:r>
              <a:rPr lang="en-GB" sz="1400" dirty="0" err="1"/>
              <a:t>ihlal</a:t>
            </a:r>
            <a:r>
              <a:rPr lang="en-GB" sz="1400" dirty="0"/>
              <a:t> </a:t>
            </a:r>
            <a:r>
              <a:rPr lang="en-GB" sz="1400" dirty="0" err="1"/>
              <a:t>etmeden</a:t>
            </a:r>
            <a:r>
              <a:rPr lang="en-GB" sz="1400" dirty="0"/>
              <a:t>, </a:t>
            </a:r>
            <a:r>
              <a:rPr lang="en-GB" sz="1400" dirty="0" err="1"/>
              <a:t>katılımcı</a:t>
            </a:r>
            <a:r>
              <a:rPr lang="en-GB" sz="1400" dirty="0"/>
              <a:t> </a:t>
            </a:r>
            <a:r>
              <a:rPr lang="en-GB" sz="1400" dirty="0" err="1"/>
              <a:t>ve</a:t>
            </a:r>
            <a:r>
              <a:rPr lang="en-GB" sz="1400" dirty="0"/>
              <a:t> </a:t>
            </a:r>
            <a:r>
              <a:rPr lang="en-GB" sz="1400" dirty="0" err="1"/>
              <a:t>şeffaf</a:t>
            </a:r>
            <a:r>
              <a:rPr lang="en-GB" sz="1400" dirty="0"/>
              <a:t> </a:t>
            </a:r>
            <a:r>
              <a:rPr lang="en-GB" sz="1400" dirty="0" err="1"/>
              <a:t>bir</a:t>
            </a:r>
            <a:r>
              <a:rPr lang="en-GB" sz="1400" dirty="0"/>
              <a:t> </a:t>
            </a:r>
            <a:r>
              <a:rPr lang="en-GB" sz="1400" dirty="0" err="1"/>
              <a:t>şekilde</a:t>
            </a:r>
            <a:r>
              <a:rPr lang="en-GB" sz="1400" dirty="0"/>
              <a:t> </a:t>
            </a:r>
            <a:r>
              <a:rPr lang="en-GB" sz="1400" dirty="0" err="1"/>
              <a:t>uygulayabilen</a:t>
            </a:r>
            <a:r>
              <a:rPr lang="en-GB" sz="1400" dirty="0"/>
              <a:t>, </a:t>
            </a:r>
            <a:r>
              <a:rPr lang="en-GB" sz="1400" dirty="0" err="1"/>
              <a:t>kendini</a:t>
            </a:r>
            <a:r>
              <a:rPr lang="en-GB" sz="1400" dirty="0"/>
              <a:t> </a:t>
            </a:r>
            <a:r>
              <a:rPr lang="en-GB" sz="1400" dirty="0" err="1"/>
              <a:t>sürekli</a:t>
            </a:r>
            <a:r>
              <a:rPr lang="en-GB" sz="1400" dirty="0"/>
              <a:t> </a:t>
            </a:r>
            <a:r>
              <a:rPr lang="en-GB" sz="1400" dirty="0" err="1"/>
              <a:t>geliştiren</a:t>
            </a:r>
            <a:r>
              <a:rPr lang="en-GB" sz="1400" dirty="0"/>
              <a:t> </a:t>
            </a:r>
            <a:r>
              <a:rPr lang="en-GB" sz="1400" dirty="0" err="1"/>
              <a:t>ve</a:t>
            </a:r>
            <a:r>
              <a:rPr lang="en-GB" sz="1400" dirty="0"/>
              <a:t> </a:t>
            </a:r>
            <a:r>
              <a:rPr lang="en-GB" sz="1400" dirty="0" err="1"/>
              <a:t>öğrenen</a:t>
            </a:r>
            <a:r>
              <a:rPr lang="en-GB" sz="1400" dirty="0"/>
              <a:t> </a:t>
            </a:r>
            <a:r>
              <a:rPr lang="en-GB" sz="1400" dirty="0" err="1"/>
              <a:t>şehirdir</a:t>
            </a:r>
            <a:r>
              <a:rPr lang="en-GB" sz="1400" dirty="0"/>
              <a:t>. </a:t>
            </a:r>
            <a:r>
              <a:rPr lang="tr-TR" sz="1400" dirty="0"/>
              <a:t>Akıllı Şehir, şehirlerin geleceği için statik bir yaklaşım tarif etmemektedir. </a:t>
            </a:r>
            <a:endParaRPr lang="tr-TR" sz="1400" dirty="0" smtClean="0"/>
          </a:p>
          <a:p>
            <a:pPr lvl="2"/>
            <a:r>
              <a:rPr lang="tr-TR" sz="1400" dirty="0" smtClean="0"/>
              <a:t>Daha </a:t>
            </a:r>
            <a:r>
              <a:rPr lang="tr-TR" sz="1400" dirty="0"/>
              <a:t>ziyade, teknoloji ve verinin yenilikçi kullanımının, </a:t>
            </a:r>
            <a:r>
              <a:rPr lang="tr-TR" sz="1400" dirty="0" err="1"/>
              <a:t>organizasyonel</a:t>
            </a:r>
            <a:r>
              <a:rPr lang="tr-TR" sz="1400" dirty="0"/>
              <a:t> değişim ile birlikte ele alan, gelecekteki şehirler için daha etkin, etkili ve sürdürülebilir yollarla farklı dinamik şehir vizyonlarının sunulmasına yardımcı olabilecek yönlendirici hususları ele almaktadır. </a:t>
            </a:r>
            <a:endParaRPr lang="tr-TR" sz="1400" dirty="0" smtClean="0"/>
          </a:p>
          <a:p>
            <a:pPr lvl="2"/>
            <a:r>
              <a:rPr lang="tr-TR" sz="1400" dirty="0" smtClean="0"/>
              <a:t>Bir </a:t>
            </a:r>
            <a:r>
              <a:rPr lang="tr-TR" sz="1400" dirty="0"/>
              <a:t>başka deyişle şehirlerin geleneksel olarak kullandıkları yönetişimi dönüştürmek hedeflenmektedir. Bir şehrin geleneksel yönetişim modeli, genellikle kullanıcı ihtiyaçları etrafında inşa edilmeyen, birlikte işlemeyen dikey silolar olarak çalışan işlevsel yönelimli hizmet sağlayıcılarına dayanmaktadır.</a:t>
            </a:r>
          </a:p>
        </p:txBody>
      </p:sp>
    </p:spTree>
    <p:extLst>
      <p:ext uri="{BB962C8B-B14F-4D97-AF65-F5344CB8AC3E}">
        <p14:creationId xmlns:p14="http://schemas.microsoft.com/office/powerpoint/2010/main" val="3558105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567103" y="1255909"/>
            <a:ext cx="4400682" cy="748408"/>
          </a:xfrm>
        </p:spPr>
        <p:txBody>
          <a:bodyPr>
            <a:normAutofit/>
          </a:bodyPr>
          <a:lstStyle/>
          <a:p>
            <a:r>
              <a:rPr lang="tr-TR" dirty="0" smtClean="0"/>
              <a:t>AKILLI ŞEHİR NEDİR? -2 </a:t>
            </a:r>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47295" y="2157414"/>
            <a:ext cx="7016721" cy="3862387"/>
          </a:xfrm>
        </p:spPr>
        <p:txBody>
          <a:bodyPr>
            <a:normAutofit/>
          </a:bodyPr>
          <a:lstStyle/>
          <a:p>
            <a:pPr lvl="2"/>
            <a:r>
              <a:rPr lang="tr-TR" sz="1400" dirty="0" smtClean="0"/>
              <a:t>A</a:t>
            </a:r>
            <a:r>
              <a:rPr lang="en-GB" sz="1400" dirty="0" err="1" smtClean="0"/>
              <a:t>kıllı</a:t>
            </a:r>
            <a:r>
              <a:rPr lang="en-GB" sz="1400" dirty="0" smtClean="0"/>
              <a:t> </a:t>
            </a:r>
            <a:r>
              <a:rPr lang="tr-TR" sz="1400" dirty="0" smtClean="0"/>
              <a:t>Ş</a:t>
            </a:r>
            <a:r>
              <a:rPr lang="en-GB" sz="1400" dirty="0" err="1" smtClean="0"/>
              <a:t>ehir</a:t>
            </a:r>
            <a:r>
              <a:rPr lang="en-GB" sz="1400" dirty="0"/>
              <a:t>: </a:t>
            </a:r>
            <a:r>
              <a:rPr lang="en-GB" sz="1400" dirty="0" err="1"/>
              <a:t>Bütünsel</a:t>
            </a:r>
            <a:r>
              <a:rPr lang="en-GB" sz="1400" dirty="0"/>
              <a:t> </a:t>
            </a:r>
            <a:r>
              <a:rPr lang="en-GB" sz="1400" dirty="0" err="1"/>
              <a:t>bir</a:t>
            </a:r>
            <a:r>
              <a:rPr lang="en-GB" sz="1400" dirty="0"/>
              <a:t> </a:t>
            </a:r>
            <a:r>
              <a:rPr lang="en-GB" sz="1400" dirty="0" err="1"/>
              <a:t>bakış</a:t>
            </a:r>
            <a:r>
              <a:rPr lang="en-GB" sz="1400" dirty="0"/>
              <a:t> </a:t>
            </a:r>
            <a:r>
              <a:rPr lang="en-GB" sz="1400" dirty="0" err="1"/>
              <a:t>açısıyla</a:t>
            </a:r>
            <a:r>
              <a:rPr lang="en-GB" sz="1400" dirty="0"/>
              <a:t> </a:t>
            </a:r>
            <a:r>
              <a:rPr lang="en-GB" sz="1400" dirty="0" err="1"/>
              <a:t>şehrin</a:t>
            </a:r>
            <a:r>
              <a:rPr lang="en-GB" sz="1400" dirty="0"/>
              <a:t> </a:t>
            </a:r>
            <a:r>
              <a:rPr lang="en-GB" sz="1400" dirty="0" err="1"/>
              <a:t>daha</a:t>
            </a:r>
            <a:r>
              <a:rPr lang="en-GB" sz="1400" dirty="0"/>
              <a:t> </a:t>
            </a:r>
            <a:r>
              <a:rPr lang="en-GB" sz="1400" dirty="0" err="1"/>
              <a:t>yaşanabilir</a:t>
            </a:r>
            <a:r>
              <a:rPr lang="en-GB" sz="1400" dirty="0"/>
              <a:t>, </a:t>
            </a:r>
            <a:r>
              <a:rPr lang="en-GB" sz="1400" dirty="0" err="1"/>
              <a:t>daha</a:t>
            </a:r>
            <a:r>
              <a:rPr lang="en-GB" sz="1400" dirty="0"/>
              <a:t> </a:t>
            </a:r>
            <a:r>
              <a:rPr lang="en-GB" sz="1400" dirty="0" err="1"/>
              <a:t>sürdürülebilir</a:t>
            </a:r>
            <a:r>
              <a:rPr lang="en-GB" sz="1400" dirty="0"/>
              <a:t>, </a:t>
            </a:r>
            <a:r>
              <a:rPr lang="en-GB" sz="1400" dirty="0" err="1"/>
              <a:t>daha</a:t>
            </a:r>
            <a:r>
              <a:rPr lang="en-GB" sz="1400" dirty="0"/>
              <a:t> </a:t>
            </a:r>
            <a:r>
              <a:rPr lang="en-GB" sz="1400" dirty="0" err="1"/>
              <a:t>verimli</a:t>
            </a:r>
            <a:r>
              <a:rPr lang="en-GB" sz="1400" dirty="0"/>
              <a:t> </a:t>
            </a:r>
            <a:r>
              <a:rPr lang="en-GB" sz="1400" dirty="0" err="1"/>
              <a:t>olması</a:t>
            </a:r>
            <a:r>
              <a:rPr lang="en-GB" sz="1400" dirty="0"/>
              <a:t> </a:t>
            </a:r>
            <a:r>
              <a:rPr lang="en-GB" sz="1400" dirty="0" err="1"/>
              <a:t>amacıyla</a:t>
            </a:r>
            <a:r>
              <a:rPr lang="en-GB" sz="1400" dirty="0"/>
              <a:t> </a:t>
            </a:r>
            <a:r>
              <a:rPr lang="en-GB" sz="1400" dirty="0" err="1"/>
              <a:t>bilgi</a:t>
            </a:r>
            <a:r>
              <a:rPr lang="en-GB" sz="1400" dirty="0"/>
              <a:t> </a:t>
            </a:r>
            <a:r>
              <a:rPr lang="en-GB" sz="1400" dirty="0" err="1"/>
              <a:t>iletişim</a:t>
            </a:r>
            <a:r>
              <a:rPr lang="en-GB" sz="1400" dirty="0"/>
              <a:t> </a:t>
            </a:r>
            <a:r>
              <a:rPr lang="en-GB" sz="1400" dirty="0" err="1"/>
              <a:t>teknolojilerinin</a:t>
            </a:r>
            <a:r>
              <a:rPr lang="en-GB" sz="1400" dirty="0"/>
              <a:t> </a:t>
            </a:r>
            <a:r>
              <a:rPr lang="en-GB" sz="1400" dirty="0" err="1"/>
              <a:t>sağladığı</a:t>
            </a:r>
            <a:r>
              <a:rPr lang="en-GB" sz="1400" dirty="0"/>
              <a:t> </a:t>
            </a:r>
            <a:r>
              <a:rPr lang="en-GB" sz="1400" dirty="0" err="1"/>
              <a:t>çözümleri</a:t>
            </a:r>
            <a:r>
              <a:rPr lang="en-GB" sz="1400" dirty="0"/>
              <a:t>: </a:t>
            </a:r>
            <a:r>
              <a:rPr lang="en-GB" sz="1400" dirty="0" err="1"/>
              <a:t>odağına</a:t>
            </a:r>
            <a:r>
              <a:rPr lang="en-GB" sz="1400" dirty="0"/>
              <a:t> </a:t>
            </a:r>
            <a:r>
              <a:rPr lang="en-GB" sz="1400" dirty="0" err="1"/>
              <a:t>insanı</a:t>
            </a:r>
            <a:r>
              <a:rPr lang="en-GB" sz="1400" dirty="0"/>
              <a:t> </a:t>
            </a:r>
            <a:r>
              <a:rPr lang="en-GB" sz="1400" dirty="0" err="1"/>
              <a:t>alarak</a:t>
            </a:r>
            <a:r>
              <a:rPr lang="en-GB" sz="1400" dirty="0"/>
              <a:t>, </a:t>
            </a:r>
            <a:r>
              <a:rPr lang="en-GB" sz="1400" dirty="0" err="1"/>
              <a:t>ilgili</a:t>
            </a:r>
            <a:r>
              <a:rPr lang="en-GB" sz="1400" dirty="0"/>
              <a:t> </a:t>
            </a:r>
            <a:r>
              <a:rPr lang="en-GB" sz="1400" dirty="0" err="1"/>
              <a:t>tüm</a:t>
            </a:r>
            <a:r>
              <a:rPr lang="en-GB" sz="1400" dirty="0"/>
              <a:t> </a:t>
            </a:r>
            <a:r>
              <a:rPr lang="en-GB" sz="1400" dirty="0" err="1"/>
              <a:t>paydaşların</a:t>
            </a:r>
            <a:r>
              <a:rPr lang="en-GB" sz="1400" dirty="0"/>
              <a:t> </a:t>
            </a:r>
            <a:r>
              <a:rPr lang="en-GB" sz="1400" dirty="0" err="1"/>
              <a:t>ve</a:t>
            </a:r>
            <a:r>
              <a:rPr lang="en-GB" sz="1400" dirty="0"/>
              <a:t> </a:t>
            </a:r>
            <a:r>
              <a:rPr lang="en-GB" sz="1400" dirty="0" err="1"/>
              <a:t>kurumların</a:t>
            </a:r>
            <a:r>
              <a:rPr lang="en-GB" sz="1400" dirty="0"/>
              <a:t> </a:t>
            </a:r>
            <a:r>
              <a:rPr lang="en-GB" sz="1400" dirty="0" err="1"/>
              <a:t>sahipliğinde</a:t>
            </a:r>
            <a:r>
              <a:rPr lang="en-GB" sz="1400" dirty="0"/>
              <a:t>, </a:t>
            </a:r>
            <a:r>
              <a:rPr lang="en-GB" sz="1400" dirty="0" err="1"/>
              <a:t>kişisel</a:t>
            </a:r>
            <a:r>
              <a:rPr lang="en-GB" sz="1400" dirty="0"/>
              <a:t> </a:t>
            </a:r>
            <a:r>
              <a:rPr lang="en-GB" sz="1400" dirty="0" err="1"/>
              <a:t>verinin</a:t>
            </a:r>
            <a:r>
              <a:rPr lang="en-GB" sz="1400" dirty="0"/>
              <a:t> </a:t>
            </a:r>
            <a:r>
              <a:rPr lang="en-GB" sz="1400" dirty="0" err="1"/>
              <a:t>gizliliği</a:t>
            </a:r>
            <a:r>
              <a:rPr lang="en-GB" sz="1400" dirty="0"/>
              <a:t> </a:t>
            </a:r>
            <a:r>
              <a:rPr lang="en-GB" sz="1400" dirty="0" err="1"/>
              <a:t>ve</a:t>
            </a:r>
            <a:r>
              <a:rPr lang="en-GB" sz="1400" dirty="0"/>
              <a:t> </a:t>
            </a:r>
            <a:r>
              <a:rPr lang="en-GB" sz="1400" dirty="0" err="1"/>
              <a:t>diğer</a:t>
            </a:r>
            <a:r>
              <a:rPr lang="en-GB" sz="1400" dirty="0"/>
              <a:t> </a:t>
            </a:r>
            <a:r>
              <a:rPr lang="en-GB" sz="1400" dirty="0" err="1"/>
              <a:t>etik</a:t>
            </a:r>
            <a:r>
              <a:rPr lang="en-GB" sz="1400" dirty="0"/>
              <a:t> </a:t>
            </a:r>
            <a:r>
              <a:rPr lang="en-GB" sz="1400" dirty="0" err="1"/>
              <a:t>kuralları</a:t>
            </a:r>
            <a:r>
              <a:rPr lang="en-GB" sz="1400" dirty="0"/>
              <a:t> </a:t>
            </a:r>
            <a:r>
              <a:rPr lang="en-GB" sz="1400" dirty="0" err="1"/>
              <a:t>ihlal</a:t>
            </a:r>
            <a:r>
              <a:rPr lang="en-GB" sz="1400" dirty="0"/>
              <a:t> </a:t>
            </a:r>
            <a:r>
              <a:rPr lang="en-GB" sz="1400" dirty="0" err="1"/>
              <a:t>etmeden</a:t>
            </a:r>
            <a:r>
              <a:rPr lang="en-GB" sz="1400" dirty="0"/>
              <a:t>, </a:t>
            </a:r>
            <a:r>
              <a:rPr lang="en-GB" sz="1400" dirty="0" err="1"/>
              <a:t>katılımcı</a:t>
            </a:r>
            <a:r>
              <a:rPr lang="en-GB" sz="1400" dirty="0"/>
              <a:t> </a:t>
            </a:r>
            <a:r>
              <a:rPr lang="en-GB" sz="1400" dirty="0" err="1"/>
              <a:t>ve</a:t>
            </a:r>
            <a:r>
              <a:rPr lang="en-GB" sz="1400" dirty="0"/>
              <a:t> </a:t>
            </a:r>
            <a:r>
              <a:rPr lang="en-GB" sz="1400" dirty="0" err="1"/>
              <a:t>şeffaf</a:t>
            </a:r>
            <a:r>
              <a:rPr lang="en-GB" sz="1400" dirty="0"/>
              <a:t> </a:t>
            </a:r>
            <a:r>
              <a:rPr lang="en-GB" sz="1400" dirty="0" err="1"/>
              <a:t>bir</a:t>
            </a:r>
            <a:r>
              <a:rPr lang="en-GB" sz="1400" dirty="0"/>
              <a:t> </a:t>
            </a:r>
            <a:r>
              <a:rPr lang="en-GB" sz="1400" dirty="0" err="1"/>
              <a:t>şekilde</a:t>
            </a:r>
            <a:r>
              <a:rPr lang="en-GB" sz="1400" dirty="0"/>
              <a:t> </a:t>
            </a:r>
            <a:r>
              <a:rPr lang="en-GB" sz="1400" dirty="0" err="1"/>
              <a:t>uygulayabilen</a:t>
            </a:r>
            <a:r>
              <a:rPr lang="en-GB" sz="1400" dirty="0"/>
              <a:t>, </a:t>
            </a:r>
            <a:r>
              <a:rPr lang="en-GB" sz="1400" dirty="0" err="1"/>
              <a:t>kendini</a:t>
            </a:r>
            <a:r>
              <a:rPr lang="en-GB" sz="1400" dirty="0"/>
              <a:t> </a:t>
            </a:r>
            <a:r>
              <a:rPr lang="en-GB" sz="1400" dirty="0" err="1"/>
              <a:t>sürekli</a:t>
            </a:r>
            <a:r>
              <a:rPr lang="en-GB" sz="1400" dirty="0"/>
              <a:t> </a:t>
            </a:r>
            <a:r>
              <a:rPr lang="en-GB" sz="1400" dirty="0" err="1"/>
              <a:t>geliştiren</a:t>
            </a:r>
            <a:r>
              <a:rPr lang="en-GB" sz="1400" dirty="0"/>
              <a:t> </a:t>
            </a:r>
            <a:r>
              <a:rPr lang="en-GB" sz="1400" dirty="0" err="1"/>
              <a:t>ve</a:t>
            </a:r>
            <a:r>
              <a:rPr lang="en-GB" sz="1400" dirty="0"/>
              <a:t> </a:t>
            </a:r>
            <a:r>
              <a:rPr lang="en-GB" sz="1400" dirty="0" err="1"/>
              <a:t>öğrenen</a:t>
            </a:r>
            <a:r>
              <a:rPr lang="en-GB" sz="1400" dirty="0"/>
              <a:t> </a:t>
            </a:r>
            <a:r>
              <a:rPr lang="en-GB" sz="1400" dirty="0" err="1"/>
              <a:t>şehirdir</a:t>
            </a:r>
            <a:r>
              <a:rPr lang="en-GB" sz="1400" dirty="0"/>
              <a:t>. </a:t>
            </a:r>
            <a:r>
              <a:rPr lang="tr-TR" sz="1400" dirty="0"/>
              <a:t>Akıllı Şehir, şehirlerin geleceği için statik bir yaklaşım tarif etmemektedir. </a:t>
            </a:r>
            <a:endParaRPr lang="tr-TR" sz="1400" dirty="0" smtClean="0"/>
          </a:p>
          <a:p>
            <a:pPr lvl="2"/>
            <a:r>
              <a:rPr lang="tr-TR" sz="1400" dirty="0" smtClean="0"/>
              <a:t>Daha </a:t>
            </a:r>
            <a:r>
              <a:rPr lang="tr-TR" sz="1400" dirty="0"/>
              <a:t>ziyade, teknoloji ve verinin yenilikçi kullanımının, </a:t>
            </a:r>
            <a:r>
              <a:rPr lang="tr-TR" sz="1400" dirty="0" err="1"/>
              <a:t>organizasyonel</a:t>
            </a:r>
            <a:r>
              <a:rPr lang="tr-TR" sz="1400" dirty="0"/>
              <a:t> değişim ile birlikte ele alan, gelecekteki şehirler için daha etkin, etkili ve sürdürülebilir yollarla farklı dinamik şehir vizyonlarının sunulmasına yardımcı olabilecek yönlendirici hususları ele almaktadır. </a:t>
            </a:r>
            <a:endParaRPr lang="tr-TR" sz="1400" dirty="0" smtClean="0"/>
          </a:p>
          <a:p>
            <a:pPr lvl="2"/>
            <a:r>
              <a:rPr lang="tr-TR" sz="1400" dirty="0" smtClean="0"/>
              <a:t>Bir </a:t>
            </a:r>
            <a:r>
              <a:rPr lang="tr-TR" sz="1400" dirty="0"/>
              <a:t>başka deyişle şehirlerin geleneksel olarak kullandıkları yönetişimi dönüştürmek hedeflenmektedir. Bir şehrin geleneksel yönetişim modeli, genellikle kullanıcı ihtiyaçları etrafında inşa edilmeyen, birlikte işlemeyen dikey silolar olarak çalışan işlevsel yönelimli hizmet sağlayıcılarına dayanmaktadır.</a:t>
            </a:r>
          </a:p>
        </p:txBody>
      </p:sp>
    </p:spTree>
    <p:extLst>
      <p:ext uri="{BB962C8B-B14F-4D97-AF65-F5344CB8AC3E}">
        <p14:creationId xmlns:p14="http://schemas.microsoft.com/office/powerpoint/2010/main" val="569221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347295" y="523324"/>
            <a:ext cx="5548538" cy="748408"/>
          </a:xfrm>
        </p:spPr>
        <p:txBody>
          <a:bodyPr>
            <a:normAutofit/>
          </a:bodyPr>
          <a:lstStyle/>
          <a:p>
            <a:r>
              <a:rPr lang="tr-TR" dirty="0" smtClean="0"/>
              <a:t>AKILLI ŞEHİRLERDE BAŞARI FAKTÖRLERİ</a:t>
            </a:r>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47295" y="897528"/>
            <a:ext cx="7363690" cy="3862387"/>
          </a:xfrm>
        </p:spPr>
        <p:txBody>
          <a:bodyPr>
            <a:noAutofit/>
          </a:bodyPr>
          <a:lstStyle/>
          <a:p>
            <a:r>
              <a:rPr lang="tr-TR" sz="1400" dirty="0"/>
              <a:t>Akıllı Şehirlerin, bu dikey silolar arasında yenilik ve iş birliğini teşvik eden yeni işletim modelleri geliştirmeleri ihtiyacı bulunmaktadır. Bu durumda kent sakini ve iş dünyasının, kendi ihtiyaçlarını karşılayan kesintisiz ve bağlantılı bir hizmet almak yerine her bir silo ile ayrı ayrı iletişime geçmek zorunluluğu bulunmaktadır.</a:t>
            </a:r>
          </a:p>
          <a:p>
            <a:r>
              <a:rPr lang="tr-TR" sz="1400" dirty="0"/>
              <a:t>Bununla birlikte veri ve uzmanlık, bu silolar içinde kalmış olup bu durum şehir genelinde iş birliği ve yenilik potansiyelini ve veri ve uzmanlığın şehrin değişim hızını artırma potansiyelini kullanmasını sınırlamaktadır. Akıllı Şehir bu potansiyeli değerlendiren son zamanlarda ülkemizde ve dünyada önem kazanan bir yaklaşım olarak ön plana çıkmaktadır. Daha iyi yaşam alanları oluşturmak ve hayata değer katan şehirler inşa etmek amacıyla Akıllı Şehir alanındaki çalışmalar ivme kazanmıştır.</a:t>
            </a:r>
          </a:p>
          <a:p>
            <a:r>
              <a:rPr lang="en-GB" sz="1400" dirty="0" err="1"/>
              <a:t>Akıllı</a:t>
            </a:r>
            <a:r>
              <a:rPr lang="en-GB" sz="1400" dirty="0"/>
              <a:t> </a:t>
            </a:r>
            <a:r>
              <a:rPr lang="en-GB" sz="1400" dirty="0" err="1"/>
              <a:t>şehir</a:t>
            </a:r>
            <a:r>
              <a:rPr lang="en-GB" sz="1400" dirty="0"/>
              <a:t> </a:t>
            </a:r>
            <a:r>
              <a:rPr lang="en-GB" sz="1400" dirty="0" err="1"/>
              <a:t>yatırımları</a:t>
            </a:r>
            <a:r>
              <a:rPr lang="en-GB" sz="1400" dirty="0"/>
              <a:t> </a:t>
            </a:r>
            <a:r>
              <a:rPr lang="en-GB" sz="1400" dirty="0" err="1"/>
              <a:t>çoğunlukla</a:t>
            </a:r>
            <a:r>
              <a:rPr lang="en-GB" sz="1400" dirty="0"/>
              <a:t> </a:t>
            </a:r>
            <a:r>
              <a:rPr lang="en-GB" sz="1400" dirty="0" err="1"/>
              <a:t>pahalı</a:t>
            </a:r>
            <a:r>
              <a:rPr lang="en-GB" sz="1400" dirty="0"/>
              <a:t> </a:t>
            </a:r>
            <a:r>
              <a:rPr lang="en-GB" sz="1400" dirty="0" err="1"/>
              <a:t>teknoloji</a:t>
            </a:r>
            <a:r>
              <a:rPr lang="en-GB" sz="1400" dirty="0"/>
              <a:t> </a:t>
            </a:r>
            <a:r>
              <a:rPr lang="en-GB" sz="1400" dirty="0" err="1"/>
              <a:t>yatırımlarıdır</a:t>
            </a:r>
            <a:r>
              <a:rPr lang="en-GB" sz="1400" dirty="0"/>
              <a:t>. </a:t>
            </a:r>
            <a:r>
              <a:rPr lang="en-GB" sz="1400" dirty="0" err="1"/>
              <a:t>Harcanan</a:t>
            </a:r>
            <a:r>
              <a:rPr lang="en-GB" sz="1400" dirty="0"/>
              <a:t> </a:t>
            </a:r>
            <a:r>
              <a:rPr lang="en-GB" sz="1400" dirty="0" err="1"/>
              <a:t>paranın</a:t>
            </a:r>
            <a:r>
              <a:rPr lang="en-GB" sz="1400" dirty="0"/>
              <a:t> </a:t>
            </a:r>
            <a:r>
              <a:rPr lang="en-GB" sz="1400" dirty="0" err="1"/>
              <a:t>hedeflenen</a:t>
            </a:r>
            <a:r>
              <a:rPr lang="en-GB" sz="1400" dirty="0"/>
              <a:t> </a:t>
            </a:r>
            <a:r>
              <a:rPr lang="en-GB" sz="1400" dirty="0" err="1"/>
              <a:t>etkiyi</a:t>
            </a:r>
            <a:r>
              <a:rPr lang="en-GB" sz="1400" dirty="0"/>
              <a:t> </a:t>
            </a:r>
            <a:r>
              <a:rPr lang="en-GB" sz="1400" dirty="0" err="1"/>
              <a:t>yaratabilmesi</a:t>
            </a:r>
            <a:r>
              <a:rPr lang="en-GB" sz="1400" dirty="0"/>
              <a:t> </a:t>
            </a:r>
            <a:r>
              <a:rPr lang="en-GB" sz="1400" dirty="0" err="1"/>
              <a:t>iyi</a:t>
            </a:r>
            <a:r>
              <a:rPr lang="en-GB" sz="1400" dirty="0"/>
              <a:t> </a:t>
            </a:r>
            <a:r>
              <a:rPr lang="en-GB" sz="1400" dirty="0" err="1"/>
              <a:t>bir</a:t>
            </a:r>
            <a:r>
              <a:rPr lang="en-GB" sz="1400" dirty="0"/>
              <a:t> </a:t>
            </a:r>
            <a:r>
              <a:rPr lang="en-GB" sz="1400" dirty="0" err="1"/>
              <a:t>planlama</a:t>
            </a:r>
            <a:r>
              <a:rPr lang="en-GB" sz="1400" dirty="0"/>
              <a:t> </a:t>
            </a:r>
            <a:r>
              <a:rPr lang="en-GB" sz="1400" dirty="0" err="1"/>
              <a:t>ve</a:t>
            </a:r>
            <a:r>
              <a:rPr lang="en-GB" sz="1400" dirty="0"/>
              <a:t> </a:t>
            </a:r>
            <a:r>
              <a:rPr lang="en-GB" sz="1400" dirty="0" err="1"/>
              <a:t>dönüşüm</a:t>
            </a:r>
            <a:r>
              <a:rPr lang="en-GB" sz="1400" dirty="0"/>
              <a:t> </a:t>
            </a:r>
            <a:r>
              <a:rPr lang="en-GB" sz="1400" dirty="0" err="1"/>
              <a:t>yolculuğunun</a:t>
            </a:r>
            <a:r>
              <a:rPr lang="en-GB" sz="1400" dirty="0"/>
              <a:t> her </a:t>
            </a:r>
            <a:r>
              <a:rPr lang="en-GB" sz="1400" dirty="0" err="1"/>
              <a:t>aşamasında</a:t>
            </a:r>
            <a:r>
              <a:rPr lang="en-GB" sz="1400" dirty="0"/>
              <a:t> </a:t>
            </a:r>
            <a:r>
              <a:rPr lang="en-GB" sz="1400" dirty="0" err="1"/>
              <a:t>etkili</a:t>
            </a:r>
            <a:r>
              <a:rPr lang="en-GB" sz="1400" dirty="0"/>
              <a:t> </a:t>
            </a:r>
            <a:r>
              <a:rPr lang="en-GB" sz="1400" dirty="0" err="1"/>
              <a:t>bir</a:t>
            </a:r>
            <a:r>
              <a:rPr lang="en-GB" sz="1400" dirty="0"/>
              <a:t> </a:t>
            </a:r>
            <a:r>
              <a:rPr lang="en-GB" sz="1400" dirty="0" err="1"/>
              <a:t>yönetime</a:t>
            </a:r>
            <a:r>
              <a:rPr lang="en-GB" sz="1400" dirty="0"/>
              <a:t> </a:t>
            </a:r>
            <a:r>
              <a:rPr lang="en-GB" sz="1400" dirty="0" err="1"/>
              <a:t>bağlıdır</a:t>
            </a:r>
            <a:r>
              <a:rPr lang="en-GB" sz="1400" dirty="0"/>
              <a:t>. </a:t>
            </a:r>
            <a:r>
              <a:rPr lang="en-GB" sz="1400" dirty="0" err="1"/>
              <a:t>Dünya’daki</a:t>
            </a:r>
            <a:r>
              <a:rPr lang="en-GB" sz="1400" dirty="0"/>
              <a:t> </a:t>
            </a:r>
            <a:r>
              <a:rPr lang="en-GB" sz="1400" dirty="0" err="1"/>
              <a:t>başarılı</a:t>
            </a:r>
            <a:r>
              <a:rPr lang="en-GB" sz="1400" dirty="0"/>
              <a:t> </a:t>
            </a:r>
            <a:r>
              <a:rPr lang="en-GB" sz="1400" dirty="0" err="1"/>
              <a:t>ve</a:t>
            </a:r>
            <a:r>
              <a:rPr lang="en-GB" sz="1400" dirty="0"/>
              <a:t> </a:t>
            </a:r>
            <a:r>
              <a:rPr lang="en-GB" sz="1400" dirty="0" err="1"/>
              <a:t>başarısız</a:t>
            </a:r>
            <a:r>
              <a:rPr lang="en-GB" sz="1400" dirty="0"/>
              <a:t> </a:t>
            </a:r>
            <a:r>
              <a:rPr lang="en-GB" sz="1400" dirty="0" err="1"/>
              <a:t>örneklere</a:t>
            </a:r>
            <a:r>
              <a:rPr lang="en-GB" sz="1400" dirty="0"/>
              <a:t> </a:t>
            </a:r>
            <a:r>
              <a:rPr lang="en-GB" sz="1400" dirty="0" err="1"/>
              <a:t>bakıldığında</a:t>
            </a:r>
            <a:r>
              <a:rPr lang="en-GB" sz="1400" dirty="0"/>
              <a:t>, </a:t>
            </a:r>
            <a:r>
              <a:rPr lang="en-GB" sz="1400" dirty="0" err="1"/>
              <a:t>akıllı</a:t>
            </a:r>
            <a:r>
              <a:rPr lang="en-GB" sz="1400" dirty="0"/>
              <a:t> </a:t>
            </a:r>
            <a:r>
              <a:rPr lang="en-GB" sz="1400" dirty="0" err="1"/>
              <a:t>şehir</a:t>
            </a:r>
            <a:r>
              <a:rPr lang="en-GB" sz="1400" dirty="0"/>
              <a:t> </a:t>
            </a:r>
            <a:r>
              <a:rPr lang="en-GB" sz="1400" dirty="0" err="1"/>
              <a:t>dönüşümü</a:t>
            </a:r>
            <a:r>
              <a:rPr lang="en-GB" sz="1400" dirty="0"/>
              <a:t> </a:t>
            </a:r>
            <a:r>
              <a:rPr lang="en-GB" sz="1400" dirty="0" err="1"/>
              <a:t>yolculuğunda</a:t>
            </a:r>
            <a:r>
              <a:rPr lang="en-GB" sz="1400" dirty="0"/>
              <a:t> </a:t>
            </a:r>
            <a:r>
              <a:rPr lang="en-GB" sz="1400" dirty="0" err="1"/>
              <a:t>bazı</a:t>
            </a:r>
            <a:r>
              <a:rPr lang="en-GB" sz="1400" dirty="0"/>
              <a:t> </a:t>
            </a:r>
            <a:r>
              <a:rPr lang="tr-TR" sz="1400" dirty="0" smtClean="0"/>
              <a:t>kritik yönetim ve liderlik </a:t>
            </a:r>
            <a:r>
              <a:rPr lang="en-GB" sz="1400" dirty="0" err="1" smtClean="0"/>
              <a:t>faktörler</a:t>
            </a:r>
            <a:r>
              <a:rPr lang="tr-TR" sz="1400" dirty="0" smtClean="0"/>
              <a:t>i</a:t>
            </a:r>
            <a:r>
              <a:rPr lang="en-GB" sz="1400" dirty="0" smtClean="0"/>
              <a:t> </a:t>
            </a:r>
            <a:r>
              <a:rPr lang="en-GB" sz="1400" dirty="0" err="1"/>
              <a:t>başarı</a:t>
            </a:r>
            <a:r>
              <a:rPr lang="en-GB" sz="1400" dirty="0"/>
              <a:t> </a:t>
            </a:r>
            <a:r>
              <a:rPr lang="en-GB" sz="1400" dirty="0" err="1"/>
              <a:t>açısından</a:t>
            </a:r>
            <a:r>
              <a:rPr lang="en-GB" sz="1400" dirty="0"/>
              <a:t> </a:t>
            </a:r>
            <a:r>
              <a:rPr lang="en-GB" sz="1400" dirty="0" err="1"/>
              <a:t>kritik</a:t>
            </a:r>
            <a:r>
              <a:rPr lang="en-GB" sz="1400" dirty="0"/>
              <a:t> </a:t>
            </a:r>
            <a:r>
              <a:rPr lang="en-GB" sz="1400" dirty="0" err="1"/>
              <a:t>görünmektedir</a:t>
            </a:r>
            <a:r>
              <a:rPr lang="en-GB" sz="1400" dirty="0" smtClean="0"/>
              <a:t>:</a:t>
            </a:r>
            <a:r>
              <a:rPr lang="tr-TR" sz="1400" dirty="0" smtClean="0"/>
              <a:t> Bu başarı faktörleri aşağıdaki gibidir:</a:t>
            </a:r>
            <a:endParaRPr lang="tr-TR" sz="1400" dirty="0"/>
          </a:p>
          <a:p>
            <a:pPr marL="171450" indent="-171450">
              <a:buFont typeface="Arial" panose="020B0604020202020204" pitchFamily="34" charset="0"/>
              <a:buChar char="•"/>
            </a:pPr>
            <a:r>
              <a:rPr lang="en-GB" sz="1200" dirty="0" smtClean="0"/>
              <a:t>Net </a:t>
            </a:r>
            <a:r>
              <a:rPr lang="en-GB" sz="1200" dirty="0" err="1"/>
              <a:t>bir</a:t>
            </a:r>
            <a:r>
              <a:rPr lang="en-GB" sz="1200" dirty="0"/>
              <a:t> </a:t>
            </a:r>
            <a:r>
              <a:rPr lang="tr-TR" sz="1200" dirty="0" smtClean="0"/>
              <a:t>liderlik </a:t>
            </a:r>
            <a:r>
              <a:rPr lang="en-GB" sz="1200" dirty="0" err="1" smtClean="0"/>
              <a:t>vizyon</a:t>
            </a:r>
            <a:r>
              <a:rPr lang="tr-TR" sz="1200" dirty="0" smtClean="0"/>
              <a:t>u</a:t>
            </a:r>
            <a:r>
              <a:rPr lang="en-GB" sz="1200" dirty="0" smtClean="0"/>
              <a:t> </a:t>
            </a:r>
            <a:endParaRPr lang="tr-TR" sz="1200" dirty="0"/>
          </a:p>
          <a:p>
            <a:pPr marL="171450" lvl="0" indent="-171450">
              <a:buFont typeface="Arial" panose="020B0604020202020204" pitchFamily="34" charset="0"/>
              <a:buChar char="•"/>
            </a:pPr>
            <a:r>
              <a:rPr lang="en-GB" sz="1200" dirty="0" err="1"/>
              <a:t>Kamu</a:t>
            </a:r>
            <a:r>
              <a:rPr lang="en-GB" sz="1200" dirty="0"/>
              <a:t> – </a:t>
            </a:r>
            <a:r>
              <a:rPr lang="en-GB" sz="1200" dirty="0" err="1"/>
              <a:t>özel</a:t>
            </a:r>
            <a:r>
              <a:rPr lang="en-GB" sz="1200" dirty="0"/>
              <a:t> </a:t>
            </a:r>
            <a:r>
              <a:rPr lang="en-GB" sz="1200" dirty="0" err="1"/>
              <a:t>işbirliği</a:t>
            </a:r>
            <a:r>
              <a:rPr lang="en-GB" sz="1200" dirty="0"/>
              <a:t> </a:t>
            </a:r>
            <a:endParaRPr lang="tr-TR" sz="1200" dirty="0"/>
          </a:p>
          <a:p>
            <a:pPr marL="171450" lvl="0" indent="-171450">
              <a:buFont typeface="Arial" panose="020B0604020202020204" pitchFamily="34" charset="0"/>
              <a:buChar char="•"/>
            </a:pPr>
            <a:r>
              <a:rPr lang="en-GB" sz="1200" dirty="0" err="1"/>
              <a:t>Entegre</a:t>
            </a:r>
            <a:r>
              <a:rPr lang="en-GB" sz="1200" dirty="0"/>
              <a:t> </a:t>
            </a:r>
            <a:r>
              <a:rPr lang="en-GB" sz="1200" dirty="0" err="1"/>
              <a:t>organizasyon</a:t>
            </a:r>
            <a:r>
              <a:rPr lang="en-GB" sz="1200" dirty="0"/>
              <a:t> </a:t>
            </a:r>
            <a:endParaRPr lang="tr-TR" sz="1200" dirty="0"/>
          </a:p>
          <a:p>
            <a:pPr marL="171450" lvl="0" indent="-171450">
              <a:buFont typeface="Arial" panose="020B0604020202020204" pitchFamily="34" charset="0"/>
              <a:buChar char="•"/>
            </a:pPr>
            <a:r>
              <a:rPr lang="en-GB" sz="1200" dirty="0" err="1"/>
              <a:t>Etkin</a:t>
            </a:r>
            <a:r>
              <a:rPr lang="en-GB" sz="1200" dirty="0"/>
              <a:t> </a:t>
            </a:r>
            <a:r>
              <a:rPr lang="en-GB" sz="1200" dirty="0" err="1"/>
              <a:t>akıllı</a:t>
            </a:r>
            <a:r>
              <a:rPr lang="en-GB" sz="1200" dirty="0"/>
              <a:t> </a:t>
            </a:r>
            <a:r>
              <a:rPr lang="en-GB" sz="1200" dirty="0" err="1"/>
              <a:t>şehir</a:t>
            </a:r>
            <a:r>
              <a:rPr lang="en-GB" sz="1200" dirty="0"/>
              <a:t> </a:t>
            </a:r>
            <a:r>
              <a:rPr lang="en-GB" sz="1200" dirty="0" err="1"/>
              <a:t>platformu</a:t>
            </a:r>
            <a:r>
              <a:rPr lang="en-GB" sz="1200" dirty="0"/>
              <a:t> </a:t>
            </a:r>
            <a:endParaRPr lang="tr-TR" sz="1200" dirty="0"/>
          </a:p>
          <a:p>
            <a:pPr marL="171450" lvl="0" indent="-171450">
              <a:buFont typeface="Arial" panose="020B0604020202020204" pitchFamily="34" charset="0"/>
              <a:buChar char="•"/>
            </a:pPr>
            <a:r>
              <a:rPr lang="en-GB" sz="1200" dirty="0" err="1"/>
              <a:t>Vatandaş</a:t>
            </a:r>
            <a:r>
              <a:rPr lang="en-GB" sz="1200" dirty="0"/>
              <a:t> </a:t>
            </a:r>
            <a:r>
              <a:rPr lang="en-GB" sz="1200" dirty="0" err="1"/>
              <a:t>katılımı</a:t>
            </a:r>
            <a:r>
              <a:rPr lang="en-GB" sz="1200" dirty="0"/>
              <a:t> </a:t>
            </a:r>
            <a:endParaRPr lang="tr-TR" sz="1200" dirty="0"/>
          </a:p>
          <a:p>
            <a:pPr marL="171450" lvl="0" indent="-171450">
              <a:buFont typeface="Arial" panose="020B0604020202020204" pitchFamily="34" charset="0"/>
              <a:buChar char="•"/>
            </a:pPr>
            <a:r>
              <a:rPr lang="en-GB" sz="1200" dirty="0" err="1"/>
              <a:t>Destekleyici</a:t>
            </a:r>
            <a:r>
              <a:rPr lang="en-GB" sz="1200" dirty="0"/>
              <a:t> </a:t>
            </a:r>
            <a:r>
              <a:rPr lang="en-GB" sz="1200" dirty="0" err="1"/>
              <a:t>teknoloji</a:t>
            </a:r>
            <a:r>
              <a:rPr lang="en-GB" sz="1200" dirty="0"/>
              <a:t> </a:t>
            </a:r>
            <a:endParaRPr lang="tr-TR" sz="1200" dirty="0"/>
          </a:p>
          <a:p>
            <a:pPr marL="171450" lvl="0" indent="-171450">
              <a:buFont typeface="Arial" panose="020B0604020202020204" pitchFamily="34" charset="0"/>
              <a:buChar char="•"/>
            </a:pPr>
            <a:r>
              <a:rPr lang="en-GB" sz="1200" dirty="0"/>
              <a:t>Risk </a:t>
            </a:r>
            <a:r>
              <a:rPr lang="en-GB" sz="1200" dirty="0" err="1"/>
              <a:t>yönetimi</a:t>
            </a:r>
            <a:r>
              <a:rPr lang="en-GB" sz="1200" dirty="0"/>
              <a:t> </a:t>
            </a:r>
            <a:endParaRPr lang="tr-TR" sz="1200" dirty="0"/>
          </a:p>
          <a:p>
            <a:pPr marL="171450" lvl="0" indent="-171450">
              <a:buFont typeface="Arial" panose="020B0604020202020204" pitchFamily="34" charset="0"/>
              <a:buChar char="•"/>
            </a:pPr>
            <a:r>
              <a:rPr lang="en-GB" sz="1200" dirty="0" err="1"/>
              <a:t>Sosyal</a:t>
            </a:r>
            <a:r>
              <a:rPr lang="en-GB" sz="1200" dirty="0"/>
              <a:t> </a:t>
            </a:r>
            <a:r>
              <a:rPr lang="en-GB" sz="1200" dirty="0" err="1"/>
              <a:t>kapsayıcılık</a:t>
            </a:r>
            <a:r>
              <a:rPr lang="en-GB" sz="1200" dirty="0"/>
              <a:t> </a:t>
            </a:r>
            <a:endParaRPr lang="tr-TR" sz="1200" dirty="0"/>
          </a:p>
          <a:p>
            <a:pPr marL="171450" lvl="0" indent="-171450">
              <a:buFont typeface="Arial" panose="020B0604020202020204" pitchFamily="34" charset="0"/>
              <a:buChar char="•"/>
            </a:pPr>
            <a:r>
              <a:rPr lang="en-GB" sz="1200" dirty="0" err="1"/>
              <a:t>Proje</a:t>
            </a:r>
            <a:r>
              <a:rPr lang="en-GB" sz="1200" dirty="0"/>
              <a:t> </a:t>
            </a:r>
            <a:r>
              <a:rPr lang="en-GB" sz="1200" dirty="0" err="1"/>
              <a:t>yaygınlaştırma</a:t>
            </a:r>
            <a:r>
              <a:rPr lang="en-GB" sz="1200" dirty="0"/>
              <a:t> </a:t>
            </a:r>
            <a:r>
              <a:rPr lang="en-GB" sz="1200" dirty="0" err="1"/>
              <a:t>becerisi</a:t>
            </a:r>
            <a:r>
              <a:rPr lang="en-GB" sz="1200" dirty="0"/>
              <a:t> </a:t>
            </a:r>
            <a:endParaRPr lang="tr-TR" sz="1200" dirty="0"/>
          </a:p>
          <a:p>
            <a:pPr marL="171450" lvl="0" indent="-171450">
              <a:buFont typeface="Arial" panose="020B0604020202020204" pitchFamily="34" charset="0"/>
              <a:buChar char="•"/>
            </a:pPr>
            <a:r>
              <a:rPr lang="en-GB" sz="1200" dirty="0" err="1"/>
              <a:t>Destekleyici</a:t>
            </a:r>
            <a:r>
              <a:rPr lang="en-GB" sz="1200" dirty="0"/>
              <a:t> </a:t>
            </a:r>
            <a:r>
              <a:rPr lang="en-GB" sz="1200" dirty="0" err="1"/>
              <a:t>yasal</a:t>
            </a:r>
            <a:r>
              <a:rPr lang="en-GB" sz="1200" dirty="0"/>
              <a:t> </a:t>
            </a:r>
            <a:r>
              <a:rPr lang="en-GB" sz="1200" dirty="0" err="1"/>
              <a:t>çerçeve</a:t>
            </a:r>
            <a:endParaRPr lang="tr-TR" sz="1200" dirty="0"/>
          </a:p>
          <a:p>
            <a:pPr lvl="2"/>
            <a:endParaRPr lang="tr-TR" sz="1200" dirty="0"/>
          </a:p>
        </p:txBody>
      </p:sp>
    </p:spTree>
    <p:extLst>
      <p:ext uri="{BB962C8B-B14F-4D97-AF65-F5344CB8AC3E}">
        <p14:creationId xmlns:p14="http://schemas.microsoft.com/office/powerpoint/2010/main" val="2868363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3"/>
          </p:nvPr>
        </p:nvSpPr>
        <p:spPr>
          <a:xfrm>
            <a:off x="347294" y="753913"/>
            <a:ext cx="7541111" cy="748408"/>
          </a:xfrm>
        </p:spPr>
        <p:txBody>
          <a:bodyPr>
            <a:normAutofit/>
          </a:bodyPr>
          <a:lstStyle/>
          <a:p>
            <a:r>
              <a:rPr lang="tr-TR" dirty="0" smtClean="0"/>
              <a:t>AKILLI ŞEHİRLERDE BAŞARI FAKTÖRLERİNİN YOL HARİTASI</a:t>
            </a:r>
            <a:endParaRPr lang="tr-TR" dirty="0"/>
          </a:p>
        </p:txBody>
      </p:sp>
      <p:sp>
        <p:nvSpPr>
          <p:cNvPr id="3" name="İçerik Yer Tutucusu 2"/>
          <p:cNvSpPr>
            <a:spLocks noGrp="1"/>
          </p:cNvSpPr>
          <p:nvPr>
            <p:ph sz="quarter" idx="14"/>
          </p:nvPr>
        </p:nvSpPr>
        <p:spPr/>
        <p:txBody>
          <a:bodyPr/>
          <a:lstStyle/>
          <a:p>
            <a:r>
              <a:rPr lang="tr-TR" dirty="0" smtClean="0"/>
              <a:t>AKILLI ŞEHİR YÖNETİŞİMİ</a:t>
            </a:r>
            <a:endParaRPr lang="tr-TR" dirty="0"/>
          </a:p>
        </p:txBody>
      </p:sp>
      <p:sp>
        <p:nvSpPr>
          <p:cNvPr id="4" name="İçerik Yer Tutucusu 3"/>
          <p:cNvSpPr>
            <a:spLocks noGrp="1"/>
          </p:cNvSpPr>
          <p:nvPr>
            <p:ph sz="quarter" idx="15"/>
          </p:nvPr>
        </p:nvSpPr>
        <p:spPr>
          <a:xfrm>
            <a:off x="347295" y="1324901"/>
            <a:ext cx="7363690" cy="3862387"/>
          </a:xfrm>
        </p:spPr>
        <p:txBody>
          <a:bodyPr>
            <a:noAutofit/>
          </a:bodyPr>
          <a:lstStyle/>
          <a:p>
            <a:r>
              <a:rPr lang="en-GB" sz="1400" dirty="0" err="1"/>
              <a:t>Belirlenen</a:t>
            </a:r>
            <a:r>
              <a:rPr lang="en-GB" sz="1400" dirty="0"/>
              <a:t> </a:t>
            </a:r>
            <a:r>
              <a:rPr lang="en-GB" sz="1400" dirty="0" err="1"/>
              <a:t>başarı</a:t>
            </a:r>
            <a:r>
              <a:rPr lang="en-GB" sz="1400" dirty="0"/>
              <a:t> </a:t>
            </a:r>
            <a:r>
              <a:rPr lang="en-GB" sz="1400" dirty="0" err="1"/>
              <a:t>kriterleri</a:t>
            </a:r>
            <a:r>
              <a:rPr lang="en-GB" sz="1400" dirty="0"/>
              <a:t> </a:t>
            </a:r>
            <a:r>
              <a:rPr lang="en-GB" sz="1400" dirty="0" err="1"/>
              <a:t>ve</a:t>
            </a:r>
            <a:r>
              <a:rPr lang="en-GB" sz="1400" dirty="0"/>
              <a:t> </a:t>
            </a:r>
            <a:r>
              <a:rPr lang="en-GB" sz="1400" dirty="0" err="1"/>
              <a:t>iyi</a:t>
            </a:r>
            <a:r>
              <a:rPr lang="en-GB" sz="1400" dirty="0"/>
              <a:t> </a:t>
            </a:r>
            <a:r>
              <a:rPr lang="en-GB" sz="1400" dirty="0" err="1"/>
              <a:t>uygulama</a:t>
            </a:r>
            <a:r>
              <a:rPr lang="en-GB" sz="1400" dirty="0"/>
              <a:t> </a:t>
            </a:r>
            <a:r>
              <a:rPr lang="en-GB" sz="1400" dirty="0" err="1"/>
              <a:t>örnekleri</a:t>
            </a:r>
            <a:r>
              <a:rPr lang="en-GB" sz="1400" dirty="0"/>
              <a:t> </a:t>
            </a:r>
            <a:r>
              <a:rPr lang="en-GB" sz="1400" dirty="0" err="1"/>
              <a:t>ışığında</a:t>
            </a:r>
            <a:r>
              <a:rPr lang="en-GB" sz="1400" dirty="0"/>
              <a:t> </a:t>
            </a:r>
            <a:r>
              <a:rPr lang="en-GB" sz="1400" dirty="0" err="1"/>
              <a:t>kontrol</a:t>
            </a:r>
            <a:r>
              <a:rPr lang="en-GB" sz="1400" dirty="0"/>
              <a:t> </a:t>
            </a:r>
            <a:r>
              <a:rPr lang="en-GB" sz="1400" dirty="0" err="1"/>
              <a:t>listesi</a:t>
            </a:r>
            <a:r>
              <a:rPr lang="en-GB" sz="1400" dirty="0"/>
              <a:t> </a:t>
            </a:r>
            <a:r>
              <a:rPr lang="en-GB" sz="1400" dirty="0" err="1"/>
              <a:t>niteliğinde</a:t>
            </a:r>
            <a:r>
              <a:rPr lang="en-GB" sz="1400" dirty="0"/>
              <a:t> </a:t>
            </a:r>
            <a:r>
              <a:rPr lang="en-GB" sz="1400" dirty="0" err="1"/>
              <a:t>bir</a:t>
            </a:r>
            <a:r>
              <a:rPr lang="en-GB" sz="1400" dirty="0"/>
              <a:t> </a:t>
            </a:r>
            <a:r>
              <a:rPr lang="en-GB" sz="1400" dirty="0" err="1"/>
              <a:t>yol</a:t>
            </a:r>
            <a:r>
              <a:rPr lang="en-GB" sz="1400" dirty="0"/>
              <a:t> </a:t>
            </a:r>
            <a:r>
              <a:rPr lang="en-GB" sz="1400" dirty="0" err="1"/>
              <a:t>haritası</a:t>
            </a:r>
            <a:r>
              <a:rPr lang="en-GB" sz="1400" dirty="0"/>
              <a:t> </a:t>
            </a:r>
            <a:r>
              <a:rPr lang="en-GB" sz="1400" dirty="0" err="1"/>
              <a:t>tasarlanmıştır</a:t>
            </a:r>
            <a:r>
              <a:rPr lang="en-GB" sz="1400" dirty="0"/>
              <a:t>. </a:t>
            </a:r>
            <a:r>
              <a:rPr lang="en-GB" sz="1400" dirty="0" err="1"/>
              <a:t>Akıllı</a:t>
            </a:r>
            <a:r>
              <a:rPr lang="en-GB" sz="1400" dirty="0"/>
              <a:t> </a:t>
            </a:r>
            <a:r>
              <a:rPr lang="en-GB" sz="1400" dirty="0" err="1"/>
              <a:t>şehir</a:t>
            </a:r>
            <a:r>
              <a:rPr lang="en-GB" sz="1400" dirty="0"/>
              <a:t> </a:t>
            </a:r>
            <a:r>
              <a:rPr lang="en-GB" sz="1400" dirty="0" err="1"/>
              <a:t>oluşumlarında</a:t>
            </a:r>
            <a:r>
              <a:rPr lang="en-GB" sz="1400" dirty="0"/>
              <a:t> </a:t>
            </a:r>
            <a:r>
              <a:rPr lang="en-GB" sz="1400" dirty="0" err="1"/>
              <a:t>atılması</a:t>
            </a:r>
            <a:r>
              <a:rPr lang="en-GB" sz="1400" dirty="0"/>
              <a:t> </a:t>
            </a:r>
            <a:r>
              <a:rPr lang="en-GB" sz="1400" dirty="0" err="1"/>
              <a:t>gereken</a:t>
            </a:r>
            <a:r>
              <a:rPr lang="en-GB" sz="1400" dirty="0"/>
              <a:t> </a:t>
            </a:r>
            <a:r>
              <a:rPr lang="en-GB" sz="1400" dirty="0" err="1"/>
              <a:t>temel</a:t>
            </a:r>
            <a:r>
              <a:rPr lang="en-GB" sz="1400" dirty="0"/>
              <a:t> </a:t>
            </a:r>
            <a:r>
              <a:rPr lang="en-GB" sz="1400" dirty="0" err="1"/>
              <a:t>adımlar</a:t>
            </a:r>
            <a:r>
              <a:rPr lang="en-GB" sz="1400" dirty="0"/>
              <a:t> </a:t>
            </a:r>
            <a:r>
              <a:rPr lang="en-GB" sz="1400" dirty="0" err="1"/>
              <a:t>şu</a:t>
            </a:r>
            <a:r>
              <a:rPr lang="en-GB" sz="1400" dirty="0"/>
              <a:t> </a:t>
            </a:r>
            <a:r>
              <a:rPr lang="en-GB" sz="1400" dirty="0" err="1"/>
              <a:t>şekildedir</a:t>
            </a:r>
            <a:r>
              <a:rPr lang="en-GB" sz="1400" dirty="0"/>
              <a:t>:</a:t>
            </a:r>
            <a:endParaRPr lang="tr-TR" sz="1400" dirty="0"/>
          </a:p>
          <a:p>
            <a:r>
              <a:rPr lang="en-GB" sz="1400" dirty="0"/>
              <a:t> </a:t>
            </a:r>
            <a:endParaRPr lang="tr-TR" sz="1400" dirty="0"/>
          </a:p>
          <a:p>
            <a:pPr marL="171450" lvl="0" indent="-171450">
              <a:buFont typeface="Arial" panose="020B0604020202020204" pitchFamily="34" charset="0"/>
              <a:buChar char="•"/>
            </a:pPr>
            <a:r>
              <a:rPr lang="en-GB" sz="1400" dirty="0" err="1"/>
              <a:t>Şehre</a:t>
            </a:r>
            <a:r>
              <a:rPr lang="en-GB" sz="1400" dirty="0"/>
              <a:t> </a:t>
            </a:r>
            <a:r>
              <a:rPr lang="en-GB" sz="1400" dirty="0" err="1"/>
              <a:t>özel</a:t>
            </a:r>
            <a:r>
              <a:rPr lang="en-GB" sz="1400" dirty="0"/>
              <a:t> </a:t>
            </a:r>
            <a:r>
              <a:rPr lang="en-GB" sz="1400" dirty="0" err="1"/>
              <a:t>vizyon</a:t>
            </a:r>
            <a:r>
              <a:rPr lang="en-GB" sz="1400" dirty="0"/>
              <a:t>, </a:t>
            </a:r>
            <a:endParaRPr lang="tr-TR" sz="1400" dirty="0"/>
          </a:p>
          <a:p>
            <a:pPr marL="171450" lvl="0" indent="-171450">
              <a:buFont typeface="Arial" panose="020B0604020202020204" pitchFamily="34" charset="0"/>
              <a:buChar char="•"/>
            </a:pPr>
            <a:r>
              <a:rPr lang="en-GB" sz="1400" dirty="0" err="1"/>
              <a:t>Hedef</a:t>
            </a:r>
            <a:r>
              <a:rPr lang="en-GB" sz="1400" dirty="0"/>
              <a:t> </a:t>
            </a:r>
            <a:r>
              <a:rPr lang="en-GB" sz="1400" dirty="0" err="1"/>
              <a:t>ve</a:t>
            </a:r>
            <a:r>
              <a:rPr lang="en-GB" sz="1400" dirty="0"/>
              <a:t> </a:t>
            </a:r>
            <a:r>
              <a:rPr lang="en-GB" sz="1400" dirty="0" err="1"/>
              <a:t>stratejinin</a:t>
            </a:r>
            <a:r>
              <a:rPr lang="en-GB" sz="1400" dirty="0"/>
              <a:t> </a:t>
            </a:r>
            <a:r>
              <a:rPr lang="en-GB" sz="1400" dirty="0" err="1"/>
              <a:t>belirlenmesi</a:t>
            </a:r>
            <a:r>
              <a:rPr lang="en-GB" sz="1400" dirty="0"/>
              <a:t> </a:t>
            </a:r>
            <a:endParaRPr lang="tr-TR" sz="1400" dirty="0"/>
          </a:p>
          <a:p>
            <a:pPr marL="171450" lvl="0" indent="-171450">
              <a:buFont typeface="Arial" panose="020B0604020202020204" pitchFamily="34" charset="0"/>
              <a:buChar char="•"/>
            </a:pPr>
            <a:r>
              <a:rPr lang="en-GB" sz="1400" dirty="0" err="1"/>
              <a:t>Önceliklerin</a:t>
            </a:r>
            <a:r>
              <a:rPr lang="en-GB" sz="1400" dirty="0"/>
              <a:t> </a:t>
            </a:r>
            <a:r>
              <a:rPr lang="en-GB" sz="1400" dirty="0" err="1"/>
              <a:t>tanımlanması</a:t>
            </a:r>
            <a:r>
              <a:rPr lang="en-GB" sz="1400" dirty="0"/>
              <a:t> </a:t>
            </a:r>
            <a:endParaRPr lang="tr-TR" sz="1400" dirty="0"/>
          </a:p>
          <a:p>
            <a:pPr marL="171450" lvl="0" indent="-171450">
              <a:buFont typeface="Arial" panose="020B0604020202020204" pitchFamily="34" charset="0"/>
              <a:buChar char="•"/>
            </a:pPr>
            <a:r>
              <a:rPr lang="en-GB" sz="1400" dirty="0"/>
              <a:t>Alt </a:t>
            </a:r>
            <a:r>
              <a:rPr lang="en-GB" sz="1400" dirty="0" err="1"/>
              <a:t>hedeflerin</a:t>
            </a:r>
            <a:r>
              <a:rPr lang="en-GB" sz="1400" dirty="0"/>
              <a:t> </a:t>
            </a:r>
            <a:r>
              <a:rPr lang="en-GB" sz="1400" dirty="0" err="1"/>
              <a:t>belirlenmesi</a:t>
            </a:r>
            <a:r>
              <a:rPr lang="en-GB" sz="1400" dirty="0"/>
              <a:t> </a:t>
            </a:r>
            <a:endParaRPr lang="tr-TR" sz="1400" dirty="0"/>
          </a:p>
          <a:p>
            <a:pPr marL="171450" lvl="0" indent="-171450">
              <a:buFont typeface="Arial" panose="020B0604020202020204" pitchFamily="34" charset="0"/>
              <a:buChar char="•"/>
            </a:pPr>
            <a:r>
              <a:rPr lang="en-GB" sz="1400" dirty="0" err="1"/>
              <a:t>Projelerin</a:t>
            </a:r>
            <a:r>
              <a:rPr lang="en-GB" sz="1400" dirty="0"/>
              <a:t> </a:t>
            </a:r>
            <a:r>
              <a:rPr lang="en-GB" sz="1400" dirty="0" err="1"/>
              <a:t>tanımlanması</a:t>
            </a:r>
            <a:r>
              <a:rPr lang="en-GB" sz="1400" dirty="0"/>
              <a:t> </a:t>
            </a:r>
            <a:endParaRPr lang="tr-TR" sz="1400" dirty="0"/>
          </a:p>
          <a:p>
            <a:pPr marL="171450" lvl="0" indent="-171450">
              <a:buFont typeface="Arial" panose="020B0604020202020204" pitchFamily="34" charset="0"/>
              <a:buChar char="•"/>
            </a:pPr>
            <a:r>
              <a:rPr lang="en-GB" sz="1400" dirty="0" err="1"/>
              <a:t>Finansman</a:t>
            </a:r>
            <a:r>
              <a:rPr lang="en-GB" sz="1400" dirty="0"/>
              <a:t> </a:t>
            </a:r>
            <a:r>
              <a:rPr lang="en-GB" sz="1400" dirty="0" err="1"/>
              <a:t>modelinin</a:t>
            </a:r>
            <a:r>
              <a:rPr lang="en-GB" sz="1400" dirty="0"/>
              <a:t> </a:t>
            </a:r>
            <a:r>
              <a:rPr lang="en-GB" sz="1400" dirty="0" err="1"/>
              <a:t>belirlenmesi</a:t>
            </a:r>
            <a:r>
              <a:rPr lang="en-GB" sz="1400" dirty="0"/>
              <a:t> </a:t>
            </a:r>
            <a:endParaRPr lang="tr-TR" sz="1400" dirty="0"/>
          </a:p>
          <a:p>
            <a:pPr marL="171450" lvl="0" indent="-171450">
              <a:buFont typeface="Arial" panose="020B0604020202020204" pitchFamily="34" charset="0"/>
              <a:buChar char="•"/>
            </a:pPr>
            <a:r>
              <a:rPr lang="en-GB" sz="1400" dirty="0" err="1"/>
              <a:t>Değer</a:t>
            </a:r>
            <a:r>
              <a:rPr lang="en-GB" sz="1400" dirty="0"/>
              <a:t> </a:t>
            </a:r>
            <a:r>
              <a:rPr lang="en-GB" sz="1400" dirty="0" err="1"/>
              <a:t>zinciri</a:t>
            </a:r>
            <a:r>
              <a:rPr lang="en-GB" sz="1400" dirty="0"/>
              <a:t> </a:t>
            </a:r>
            <a:r>
              <a:rPr lang="en-GB" sz="1400" dirty="0" err="1"/>
              <a:t>analizi</a:t>
            </a:r>
            <a:r>
              <a:rPr lang="en-GB" sz="1400" dirty="0"/>
              <a:t> </a:t>
            </a:r>
            <a:endParaRPr lang="tr-TR" sz="1400" dirty="0"/>
          </a:p>
          <a:p>
            <a:pPr marL="171450" lvl="0" indent="-171450">
              <a:buFont typeface="Arial" panose="020B0604020202020204" pitchFamily="34" charset="0"/>
              <a:buChar char="•"/>
            </a:pPr>
            <a:r>
              <a:rPr lang="en-GB" sz="1400" dirty="0" err="1"/>
              <a:t>Paydaş</a:t>
            </a:r>
            <a:r>
              <a:rPr lang="en-GB" sz="1400" dirty="0"/>
              <a:t> </a:t>
            </a:r>
            <a:r>
              <a:rPr lang="en-GB" sz="1400" dirty="0" err="1"/>
              <a:t>haritasının</a:t>
            </a:r>
            <a:r>
              <a:rPr lang="en-GB" sz="1400" dirty="0"/>
              <a:t> </a:t>
            </a:r>
            <a:r>
              <a:rPr lang="en-GB" sz="1400" dirty="0" err="1"/>
              <a:t>belirlenmesi</a:t>
            </a:r>
            <a:r>
              <a:rPr lang="en-GB" sz="1400" dirty="0"/>
              <a:t> </a:t>
            </a:r>
            <a:endParaRPr lang="tr-TR" sz="1400" dirty="0"/>
          </a:p>
          <a:p>
            <a:pPr marL="171450" lvl="0" indent="-171450">
              <a:buFont typeface="Arial" panose="020B0604020202020204" pitchFamily="34" charset="0"/>
              <a:buChar char="•"/>
            </a:pPr>
            <a:r>
              <a:rPr lang="en-GB" sz="1400" dirty="0" err="1"/>
              <a:t>Hukuki</a:t>
            </a:r>
            <a:r>
              <a:rPr lang="en-GB" sz="1400" dirty="0"/>
              <a:t> </a:t>
            </a:r>
            <a:r>
              <a:rPr lang="en-GB" sz="1400" dirty="0" err="1"/>
              <a:t>boyutların</a:t>
            </a:r>
            <a:r>
              <a:rPr lang="en-GB" sz="1400" dirty="0"/>
              <a:t> </a:t>
            </a:r>
            <a:r>
              <a:rPr lang="en-GB" sz="1400" dirty="0" err="1"/>
              <a:t>incelenmesi</a:t>
            </a:r>
            <a:r>
              <a:rPr lang="en-GB" sz="1400" dirty="0"/>
              <a:t> </a:t>
            </a:r>
            <a:endParaRPr lang="tr-TR" sz="1400" dirty="0"/>
          </a:p>
          <a:p>
            <a:pPr marL="171450" lvl="0" indent="-171450">
              <a:buFont typeface="Arial" panose="020B0604020202020204" pitchFamily="34" charset="0"/>
              <a:buChar char="•"/>
            </a:pPr>
            <a:r>
              <a:rPr lang="en-GB" sz="1400" dirty="0" err="1"/>
              <a:t>İyi</a:t>
            </a:r>
            <a:r>
              <a:rPr lang="en-GB" sz="1400" dirty="0"/>
              <a:t> </a:t>
            </a:r>
            <a:r>
              <a:rPr lang="en-GB" sz="1400" dirty="0" err="1"/>
              <a:t>uygulamaların</a:t>
            </a:r>
            <a:r>
              <a:rPr lang="en-GB" sz="1400" dirty="0"/>
              <a:t> </a:t>
            </a:r>
            <a:r>
              <a:rPr lang="en-GB" sz="1400" dirty="0" err="1"/>
              <a:t>analizi</a:t>
            </a:r>
            <a:r>
              <a:rPr lang="en-GB" sz="1400" dirty="0"/>
              <a:t> </a:t>
            </a:r>
            <a:endParaRPr lang="tr-TR" sz="1400" dirty="0"/>
          </a:p>
          <a:p>
            <a:pPr marL="171450" lvl="0" indent="-171450">
              <a:buFont typeface="Arial" panose="020B0604020202020204" pitchFamily="34" charset="0"/>
              <a:buChar char="•"/>
            </a:pPr>
            <a:r>
              <a:rPr lang="en-GB" sz="1400" dirty="0" err="1"/>
              <a:t>Teknoloji</a:t>
            </a:r>
            <a:r>
              <a:rPr lang="en-GB" sz="1400" dirty="0"/>
              <a:t> platform </a:t>
            </a:r>
            <a:r>
              <a:rPr lang="en-GB" sz="1400" dirty="0" err="1"/>
              <a:t>modeli</a:t>
            </a:r>
            <a:r>
              <a:rPr lang="en-GB" sz="1400" dirty="0"/>
              <a:t> </a:t>
            </a:r>
            <a:endParaRPr lang="tr-TR" sz="1400" dirty="0"/>
          </a:p>
          <a:p>
            <a:pPr marL="171450" lvl="0" indent="-171450">
              <a:buFont typeface="Arial" panose="020B0604020202020204" pitchFamily="34" charset="0"/>
              <a:buChar char="•"/>
            </a:pPr>
            <a:r>
              <a:rPr lang="en-GB" sz="1400" dirty="0" err="1"/>
              <a:t>Proje</a:t>
            </a:r>
            <a:r>
              <a:rPr lang="en-GB" sz="1400" dirty="0"/>
              <a:t> </a:t>
            </a:r>
            <a:r>
              <a:rPr lang="en-GB" sz="1400" dirty="0" err="1"/>
              <a:t>yönetim</a:t>
            </a:r>
            <a:r>
              <a:rPr lang="en-GB" sz="1400" dirty="0"/>
              <a:t> </a:t>
            </a:r>
            <a:r>
              <a:rPr lang="en-GB" sz="1400" dirty="0" err="1"/>
              <a:t>ofisi</a:t>
            </a:r>
            <a:r>
              <a:rPr lang="en-GB" sz="1400" dirty="0"/>
              <a:t> </a:t>
            </a:r>
            <a:r>
              <a:rPr lang="en-GB" sz="1400" dirty="0" err="1"/>
              <a:t>ve</a:t>
            </a:r>
            <a:r>
              <a:rPr lang="en-GB" sz="1400" dirty="0"/>
              <a:t> </a:t>
            </a:r>
            <a:r>
              <a:rPr lang="en-GB" sz="1400" dirty="0" err="1"/>
              <a:t>yol</a:t>
            </a:r>
            <a:r>
              <a:rPr lang="en-GB" sz="1400" dirty="0"/>
              <a:t> </a:t>
            </a:r>
            <a:r>
              <a:rPr lang="en-GB" sz="1400" dirty="0" err="1"/>
              <a:t>haritası</a:t>
            </a:r>
            <a:r>
              <a:rPr lang="en-GB" sz="1400" dirty="0"/>
              <a:t> </a:t>
            </a:r>
            <a:r>
              <a:rPr lang="en-GB" sz="1400" dirty="0" err="1"/>
              <a:t>İletişim</a:t>
            </a:r>
            <a:r>
              <a:rPr lang="en-GB" sz="1400" dirty="0"/>
              <a:t> plan</a:t>
            </a:r>
            <a:endParaRPr lang="tr-TR" sz="1400" dirty="0"/>
          </a:p>
          <a:p>
            <a:pPr marL="171450" indent="-171450">
              <a:buFont typeface="Arial" panose="020B0604020202020204" pitchFamily="34" charset="0"/>
              <a:buChar char="•"/>
            </a:pPr>
            <a:r>
              <a:rPr lang="tr-TR" sz="1200" b="1" dirty="0"/>
              <a:t/>
            </a:r>
            <a:br>
              <a:rPr lang="tr-TR" sz="1200" b="1" dirty="0"/>
            </a:br>
            <a:endParaRPr lang="tr-TR" sz="1200" dirty="0"/>
          </a:p>
        </p:txBody>
      </p:sp>
    </p:spTree>
    <p:extLst>
      <p:ext uri="{BB962C8B-B14F-4D97-AF65-F5344CB8AC3E}">
        <p14:creationId xmlns:p14="http://schemas.microsoft.com/office/powerpoint/2010/main" val="2090919613"/>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261</TotalTime>
  <Words>3840</Words>
  <Application>Microsoft Office PowerPoint</Application>
  <PresentationFormat>Ekran Gösterisi (4:3)</PresentationFormat>
  <Paragraphs>233</Paragraphs>
  <Slides>28</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28</vt:i4>
      </vt:variant>
    </vt:vector>
  </HeadingPairs>
  <TitlesOfParts>
    <vt:vector size="35" baseType="lpstr">
      <vt:lpstr>SimHei</vt:lpstr>
      <vt:lpstr>Arial</vt:lpstr>
      <vt:lpstr>Calibri</vt:lpstr>
      <vt:lpstr>Calibri Light</vt:lpstr>
      <vt:lpstr>Symbol</vt:lpstr>
      <vt:lpstr>Times New Roman</vt:lpstr>
      <vt:lpstr>Office Teması</vt:lpstr>
      <vt:lpstr>Kitap Başlığı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Cavit PEKTEZEL</dc:creator>
  <cp:lastModifiedBy>Asus</cp:lastModifiedBy>
  <cp:revision>78</cp:revision>
  <dcterms:created xsi:type="dcterms:W3CDTF">2020-11-10T06:16:44Z</dcterms:created>
  <dcterms:modified xsi:type="dcterms:W3CDTF">2020-11-28T09:15:39Z</dcterms:modified>
</cp:coreProperties>
</file>